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1736" r:id="rId2"/>
    <p:sldId id="258" r:id="rId3"/>
    <p:sldId id="1393" r:id="rId4"/>
    <p:sldId id="1737" r:id="rId5"/>
    <p:sldId id="1400" r:id="rId6"/>
    <p:sldId id="1757" r:id="rId7"/>
    <p:sldId id="1733" r:id="rId8"/>
    <p:sldId id="1744" r:id="rId9"/>
    <p:sldId id="1749" r:id="rId10"/>
    <p:sldId id="1750" r:id="rId11"/>
    <p:sldId id="1751" r:id="rId12"/>
    <p:sldId id="1752" r:id="rId13"/>
    <p:sldId id="1753" r:id="rId14"/>
    <p:sldId id="1754" r:id="rId15"/>
    <p:sldId id="1755" r:id="rId16"/>
    <p:sldId id="1756" r:id="rId17"/>
    <p:sldId id="1758" r:id="rId18"/>
    <p:sldId id="1746" r:id="rId19"/>
    <p:sldId id="1302" r:id="rId20"/>
    <p:sldId id="1759" r:id="rId21"/>
    <p:sldId id="1735" r:id="rId22"/>
    <p:sldId id="1760" r:id="rId23"/>
    <p:sldId id="1738" r:id="rId24"/>
    <p:sldId id="1310" r:id="rId25"/>
    <p:sldId id="1747" r:id="rId26"/>
    <p:sldId id="1761" r:id="rId27"/>
    <p:sldId id="1510" r:id="rId28"/>
    <p:sldId id="1739" r:id="rId29"/>
    <p:sldId id="1521" r:id="rId30"/>
    <p:sldId id="1762" r:id="rId31"/>
    <p:sldId id="1316" r:id="rId32"/>
    <p:sldId id="1121" r:id="rId33"/>
    <p:sldId id="1763" r:id="rId34"/>
    <p:sldId id="1740" r:id="rId35"/>
    <p:sldId id="1341" r:id="rId36"/>
    <p:sldId id="1345" r:id="rId37"/>
    <p:sldId id="1764" r:id="rId38"/>
    <p:sldId id="1347" r:id="rId39"/>
    <p:sldId id="1742" r:id="rId40"/>
    <p:sldId id="1765" r:id="rId41"/>
    <p:sldId id="1548" r:id="rId42"/>
    <p:sldId id="1766" r:id="rId43"/>
    <p:sldId id="1745" r:id="rId44"/>
    <p:sldId id="1549" r:id="rId45"/>
    <p:sldId id="1409" r:id="rId46"/>
    <p:sldId id="1767" r:id="rId47"/>
    <p:sldId id="1768" r:id="rId48"/>
    <p:sldId id="1357" r:id="rId49"/>
    <p:sldId id="1769" r:id="rId50"/>
    <p:sldId id="1743" r:id="rId51"/>
    <p:sldId id="1770" r:id="rId52"/>
    <p:sldId id="1359" r:id="rId53"/>
    <p:sldId id="1488" r:id="rId54"/>
    <p:sldId id="1771" r:id="rId55"/>
    <p:sldId id="1714" r:id="rId56"/>
    <p:sldId id="1370" r:id="rId57"/>
    <p:sldId id="1772" r:id="rId58"/>
    <p:sldId id="1773" r:id="rId59"/>
    <p:sldId id="1774" r:id="rId60"/>
    <p:sldId id="1049" r:id="rId61"/>
    <p:sldId id="1590" r:id="rId62"/>
    <p:sldId id="1748" r:id="rId63"/>
    <p:sldId id="1775" r:id="rId64"/>
    <p:sldId id="1671" r:id="rId65"/>
    <p:sldId id="1732" r:id="rId66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DCE"/>
    <a:srgbClr val="FFEBB9"/>
    <a:srgbClr val="FFF1CC"/>
    <a:srgbClr val="FFFFCC"/>
    <a:srgbClr val="F0F0CF"/>
    <a:srgbClr val="EDE6D3"/>
    <a:srgbClr val="FFFFFF"/>
    <a:srgbClr val="FFF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3040" autoAdjust="0"/>
  </p:normalViewPr>
  <p:slideViewPr>
    <p:cSldViewPr snapToGrid="0">
      <p:cViewPr varScale="1">
        <p:scale>
          <a:sx n="102" d="100"/>
          <a:sy n="102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AEFF8-C386-4E2F-A82A-ADA00B510D7C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HK" altLang="en-US"/>
        </a:p>
      </dgm:t>
    </dgm:pt>
    <dgm:pt modelId="{4CF90801-05F8-445E-923E-5BAF1D126EBF}">
      <dgm:prSet phldrT="[Text]" custT="1"/>
      <dgm:spPr/>
      <dgm:t>
        <a:bodyPr/>
        <a:lstStyle/>
        <a:p>
          <a:r>
            <a:rPr lang="en-US" altLang="zh-TW" sz="2000" dirty="0">
              <a:solidFill>
                <a:schemeClr val="tx1"/>
              </a:solidFill>
              <a:latin typeface="+mn-ea"/>
              <a:ea typeface="+mn-ea"/>
            </a:rPr>
            <a:t>(</a:t>
          </a:r>
          <a:r>
            <a:rPr lang="zh-TW" altLang="en-US" sz="2000" dirty="0">
              <a:solidFill>
                <a:schemeClr val="tx1"/>
              </a:solidFill>
              <a:latin typeface="+mn-ea"/>
              <a:ea typeface="+mn-ea"/>
            </a:rPr>
            <a:t>一</a:t>
          </a:r>
          <a:r>
            <a:rPr lang="en-US" altLang="zh-TW" sz="2000" dirty="0">
              <a:solidFill>
                <a:schemeClr val="tx1"/>
              </a:solidFill>
              <a:latin typeface="+mn-ea"/>
              <a:ea typeface="+mn-ea"/>
            </a:rPr>
            <a:t>)</a:t>
          </a:r>
          <a:r>
            <a:rPr lang="zh-TW" altLang="en-US" sz="2000" dirty="0">
              <a:solidFill>
                <a:schemeClr val="tx1"/>
              </a:solidFill>
              <a:latin typeface="+mn-ea"/>
              <a:ea typeface="+mn-ea"/>
            </a:rPr>
            <a:t>設定評核環境</a:t>
          </a:r>
          <a:r>
            <a:rPr lang="en-US" altLang="zh-TW" sz="2000" dirty="0">
              <a:solidFill>
                <a:schemeClr val="tx1"/>
              </a:solidFill>
              <a:latin typeface="+mn-ea"/>
              <a:ea typeface="+mn-ea"/>
            </a:rPr>
            <a:t>?</a:t>
          </a:r>
          <a:endParaRPr lang="zh-HK" altLang="en-US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DF407EEB-C5D2-4372-AA09-B16AA24A513D}" type="parTrans" cxnId="{FBA33183-861E-4DBB-B89E-A0129BE33E00}">
      <dgm:prSet/>
      <dgm:spPr/>
      <dgm:t>
        <a:bodyPr/>
        <a:lstStyle/>
        <a:p>
          <a:endParaRPr lang="zh-HK" altLang="en-US"/>
        </a:p>
      </dgm:t>
    </dgm:pt>
    <dgm:pt modelId="{DED86F7E-F61C-4D0F-959B-93C4F22CC571}" type="sibTrans" cxnId="{FBA33183-861E-4DBB-B89E-A0129BE33E00}">
      <dgm:prSet/>
      <dgm:spPr/>
      <dgm:t>
        <a:bodyPr/>
        <a:lstStyle/>
        <a:p>
          <a:endParaRPr lang="zh-HK" altLang="en-US"/>
        </a:p>
      </dgm:t>
    </dgm:pt>
    <dgm:pt modelId="{EC493534-1EB1-47F8-A8DE-4B61FA4C7C9F}">
      <dgm:prSet phldrT="[Text]" custT="1"/>
      <dgm:spPr/>
      <dgm:t>
        <a:bodyPr/>
        <a:lstStyle/>
        <a:p>
          <a:r>
            <a:rPr lang="en-US" altLang="zh-TW" sz="2000" dirty="0">
              <a:solidFill>
                <a:schemeClr val="tx1"/>
              </a:solidFill>
              <a:latin typeface="+mn-ea"/>
              <a:ea typeface="+mn-ea"/>
            </a:rPr>
            <a:t>(</a:t>
          </a:r>
          <a:r>
            <a:rPr lang="zh-TW" altLang="en-US" sz="2000" dirty="0">
              <a:solidFill>
                <a:schemeClr val="tx1"/>
              </a:solidFill>
              <a:latin typeface="+mn-ea"/>
              <a:ea typeface="+mn-ea"/>
            </a:rPr>
            <a:t>二</a:t>
          </a:r>
          <a:r>
            <a:rPr lang="en-US" altLang="zh-TW" sz="2000" dirty="0">
              <a:solidFill>
                <a:schemeClr val="tx1"/>
              </a:solidFill>
              <a:latin typeface="+mn-ea"/>
              <a:ea typeface="+mn-ea"/>
            </a:rPr>
            <a:t>)</a:t>
          </a:r>
          <a:r>
            <a:rPr lang="zh-TW" altLang="en-US" sz="2000" dirty="0">
              <a:solidFill>
                <a:schemeClr val="tx1"/>
              </a:solidFill>
              <a:latin typeface="+mn-ea"/>
              <a:ea typeface="+mn-ea"/>
            </a:rPr>
            <a:t>如何輸入及處理學生成績</a:t>
          </a:r>
          <a:r>
            <a:rPr lang="en-US" altLang="zh-TW" sz="2000" dirty="0">
              <a:solidFill>
                <a:schemeClr val="tx1"/>
              </a:solidFill>
              <a:latin typeface="+mn-ea"/>
              <a:ea typeface="+mn-ea"/>
            </a:rPr>
            <a:t>?</a:t>
          </a:r>
          <a:endParaRPr lang="zh-HK" altLang="en-US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E0EA6ECD-CCD0-4296-B0E5-7749C8CDAD63}" type="parTrans" cxnId="{9DA6C4B5-1422-4CA7-9DCC-ADB51F7DEF43}">
      <dgm:prSet/>
      <dgm:spPr/>
      <dgm:t>
        <a:bodyPr/>
        <a:lstStyle/>
        <a:p>
          <a:endParaRPr lang="zh-HK" altLang="en-US"/>
        </a:p>
      </dgm:t>
    </dgm:pt>
    <dgm:pt modelId="{9AE111FB-67F2-4339-ADF0-A100D9A0CD5C}" type="sibTrans" cxnId="{9DA6C4B5-1422-4CA7-9DCC-ADB51F7DEF43}">
      <dgm:prSet/>
      <dgm:spPr/>
      <dgm:t>
        <a:bodyPr/>
        <a:lstStyle/>
        <a:p>
          <a:endParaRPr lang="zh-HK" altLang="en-US"/>
        </a:p>
      </dgm:t>
    </dgm:pt>
    <dgm:pt modelId="{2961A71A-6521-4874-8D2B-A07D80BB34F0}">
      <dgm:prSet phldrT="[Text]" custT="1"/>
      <dgm:spPr/>
      <dgm:t>
        <a:bodyPr/>
        <a:lstStyle/>
        <a:p>
          <a:r>
            <a:rPr lang="en-US" altLang="zh-TW" sz="2000" dirty="0">
              <a:solidFill>
                <a:schemeClr val="tx1"/>
              </a:solidFill>
              <a:latin typeface="+mn-ea"/>
              <a:ea typeface="+mn-ea"/>
            </a:rPr>
            <a:t>(</a:t>
          </a:r>
          <a:r>
            <a:rPr lang="zh-TW" altLang="en-US" sz="2000" dirty="0">
              <a:solidFill>
                <a:schemeClr val="tx1"/>
              </a:solidFill>
              <a:latin typeface="+mn-ea"/>
              <a:ea typeface="+mn-ea"/>
            </a:rPr>
            <a:t>三</a:t>
          </a:r>
          <a:r>
            <a:rPr lang="en-US" altLang="zh-TW" sz="2000" dirty="0">
              <a:solidFill>
                <a:schemeClr val="tx1"/>
              </a:solidFill>
              <a:latin typeface="+mn-ea"/>
              <a:ea typeface="+mn-ea"/>
            </a:rPr>
            <a:t>)</a:t>
          </a:r>
          <a:r>
            <a:rPr lang="zh-TW" altLang="en-US" sz="2000" dirty="0">
              <a:solidFill>
                <a:schemeClr val="tx1"/>
              </a:solidFill>
              <a:latin typeface="+mn-ea"/>
              <a:ea typeface="+mn-ea"/>
            </a:rPr>
            <a:t>如何列印成績表及分析報表</a:t>
          </a:r>
          <a:r>
            <a:rPr lang="en-US" altLang="zh-TW" sz="2000" dirty="0">
              <a:solidFill>
                <a:schemeClr val="tx1"/>
              </a:solidFill>
              <a:latin typeface="+mn-ea"/>
              <a:ea typeface="+mn-ea"/>
            </a:rPr>
            <a:t>?</a:t>
          </a:r>
          <a:endParaRPr lang="zh-HK" altLang="en-US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24AEB49D-88E8-4DE4-9F91-DD6E8E4B5692}" type="parTrans" cxnId="{92E6F7FF-E30B-450F-A26D-8D67038F3BC5}">
      <dgm:prSet/>
      <dgm:spPr/>
      <dgm:t>
        <a:bodyPr/>
        <a:lstStyle/>
        <a:p>
          <a:endParaRPr lang="zh-HK" altLang="en-US"/>
        </a:p>
      </dgm:t>
    </dgm:pt>
    <dgm:pt modelId="{C19214B7-9EE5-40C5-9320-190B18FE2C12}" type="sibTrans" cxnId="{92E6F7FF-E30B-450F-A26D-8D67038F3BC5}">
      <dgm:prSet/>
      <dgm:spPr/>
      <dgm:t>
        <a:bodyPr/>
        <a:lstStyle/>
        <a:p>
          <a:endParaRPr lang="zh-HK" altLang="en-US"/>
        </a:p>
      </dgm:t>
    </dgm:pt>
    <dgm:pt modelId="{6244217B-FCFD-4026-A7E4-A9404BDEB707}" type="pres">
      <dgm:prSet presAssocID="{D8FAEFF8-C386-4E2F-A82A-ADA00B510D7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279C35BF-3615-439C-AFF6-DDB1A1F28A0A}" type="pres">
      <dgm:prSet presAssocID="{4CF90801-05F8-445E-923E-5BAF1D126EBF}" presName="parentText1" presStyleLbl="node1" presStyleIdx="0" presStyleCnt="3" custLinFactNeighborX="-17602" custLinFactNeighborY="-99650">
        <dgm:presLayoutVars>
          <dgm:chMax/>
          <dgm:chPref val="3"/>
          <dgm:bulletEnabled val="1"/>
        </dgm:presLayoutVars>
      </dgm:prSet>
      <dgm:spPr/>
    </dgm:pt>
    <dgm:pt modelId="{3D433F94-B083-4899-93AF-AEC4BA31A67E}" type="pres">
      <dgm:prSet presAssocID="{EC493534-1EB1-47F8-A8DE-4B61FA4C7C9F}" presName="parentText2" presStyleLbl="node1" presStyleIdx="1" presStyleCnt="3" custScaleY="98534" custLinFactNeighborX="-119" custLinFactNeighborY="-84854">
        <dgm:presLayoutVars>
          <dgm:chMax/>
          <dgm:chPref val="3"/>
          <dgm:bulletEnabled val="1"/>
        </dgm:presLayoutVars>
      </dgm:prSet>
      <dgm:spPr/>
    </dgm:pt>
    <dgm:pt modelId="{DA41E1DC-97FC-4F0F-B951-611F0E2F8FD9}" type="pres">
      <dgm:prSet presAssocID="{2961A71A-6521-4874-8D2B-A07D80BB34F0}" presName="parentText3" presStyleLbl="node1" presStyleIdx="2" presStyleCnt="3" custScaleX="101812" custLinFactNeighborX="344" custLinFactNeighborY="-72429">
        <dgm:presLayoutVars>
          <dgm:chMax/>
          <dgm:chPref val="3"/>
          <dgm:bulletEnabled val="1"/>
        </dgm:presLayoutVars>
      </dgm:prSet>
      <dgm:spPr/>
    </dgm:pt>
  </dgm:ptLst>
  <dgm:cxnLst>
    <dgm:cxn modelId="{6C027C5C-2443-4B48-A58D-1D402C7EF525}" type="presOf" srcId="{4CF90801-05F8-445E-923E-5BAF1D126EBF}" destId="{279C35BF-3615-439C-AFF6-DDB1A1F28A0A}" srcOrd="0" destOrd="0" presId="urn:microsoft.com/office/officeart/2009/3/layout/IncreasingArrowsProcess"/>
    <dgm:cxn modelId="{FBA33183-861E-4DBB-B89E-A0129BE33E00}" srcId="{D8FAEFF8-C386-4E2F-A82A-ADA00B510D7C}" destId="{4CF90801-05F8-445E-923E-5BAF1D126EBF}" srcOrd="0" destOrd="0" parTransId="{DF407EEB-C5D2-4372-AA09-B16AA24A513D}" sibTransId="{DED86F7E-F61C-4D0F-959B-93C4F22CC571}"/>
    <dgm:cxn modelId="{DC238989-E2E7-4A10-943A-EB3677FE08FC}" type="presOf" srcId="{EC493534-1EB1-47F8-A8DE-4B61FA4C7C9F}" destId="{3D433F94-B083-4899-93AF-AEC4BA31A67E}" srcOrd="0" destOrd="0" presId="urn:microsoft.com/office/officeart/2009/3/layout/IncreasingArrowsProcess"/>
    <dgm:cxn modelId="{9DA6C4B5-1422-4CA7-9DCC-ADB51F7DEF43}" srcId="{D8FAEFF8-C386-4E2F-A82A-ADA00B510D7C}" destId="{EC493534-1EB1-47F8-A8DE-4B61FA4C7C9F}" srcOrd="1" destOrd="0" parTransId="{E0EA6ECD-CCD0-4296-B0E5-7749C8CDAD63}" sibTransId="{9AE111FB-67F2-4339-ADF0-A100D9A0CD5C}"/>
    <dgm:cxn modelId="{5D309EE1-D0AF-48C2-AC39-8F3366365021}" type="presOf" srcId="{D8FAEFF8-C386-4E2F-A82A-ADA00B510D7C}" destId="{6244217B-FCFD-4026-A7E4-A9404BDEB707}" srcOrd="0" destOrd="0" presId="urn:microsoft.com/office/officeart/2009/3/layout/IncreasingArrowsProcess"/>
    <dgm:cxn modelId="{26D477FC-758C-4048-9E22-DAD15BC524D6}" type="presOf" srcId="{2961A71A-6521-4874-8D2B-A07D80BB34F0}" destId="{DA41E1DC-97FC-4F0F-B951-611F0E2F8FD9}" srcOrd="0" destOrd="0" presId="urn:microsoft.com/office/officeart/2009/3/layout/IncreasingArrowsProcess"/>
    <dgm:cxn modelId="{92E6F7FF-E30B-450F-A26D-8D67038F3BC5}" srcId="{D8FAEFF8-C386-4E2F-A82A-ADA00B510D7C}" destId="{2961A71A-6521-4874-8D2B-A07D80BB34F0}" srcOrd="2" destOrd="0" parTransId="{24AEB49D-88E8-4DE4-9F91-DD6E8E4B5692}" sibTransId="{C19214B7-9EE5-40C5-9320-190B18FE2C12}"/>
    <dgm:cxn modelId="{99C5E8AD-A861-4FEC-A279-4FD6F748906B}" type="presParOf" srcId="{6244217B-FCFD-4026-A7E4-A9404BDEB707}" destId="{279C35BF-3615-439C-AFF6-DDB1A1F28A0A}" srcOrd="0" destOrd="0" presId="urn:microsoft.com/office/officeart/2009/3/layout/IncreasingArrowsProcess"/>
    <dgm:cxn modelId="{67F70DFE-FFE4-42BF-A12A-E0ADCAC8C878}" type="presParOf" srcId="{6244217B-FCFD-4026-A7E4-A9404BDEB707}" destId="{3D433F94-B083-4899-93AF-AEC4BA31A67E}" srcOrd="1" destOrd="0" presId="urn:microsoft.com/office/officeart/2009/3/layout/IncreasingArrowsProcess"/>
    <dgm:cxn modelId="{24CE2179-D120-4546-9D5A-BA68464B9D49}" type="presParOf" srcId="{6244217B-FCFD-4026-A7E4-A9404BDEB707}" destId="{DA41E1DC-97FC-4F0F-B951-611F0E2F8FD9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C35BF-3615-439C-AFF6-DDB1A1F28A0A}">
      <dsp:nvSpPr>
        <dsp:cNvPr id="0" name=""/>
        <dsp:cNvSpPr/>
      </dsp:nvSpPr>
      <dsp:spPr>
        <a:xfrm>
          <a:off x="-18800" y="325339"/>
          <a:ext cx="10807739" cy="157401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4987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>
              <a:solidFill>
                <a:schemeClr val="tx1"/>
              </a:solidFill>
              <a:latin typeface="+mn-ea"/>
              <a:ea typeface="+mn-ea"/>
            </a:rPr>
            <a:t>(</a:t>
          </a:r>
          <a:r>
            <a:rPr lang="zh-TW" altLang="en-US" sz="2000" kern="1200" dirty="0">
              <a:solidFill>
                <a:schemeClr val="tx1"/>
              </a:solidFill>
              <a:latin typeface="+mn-ea"/>
              <a:ea typeface="+mn-ea"/>
            </a:rPr>
            <a:t>一</a:t>
          </a:r>
          <a:r>
            <a:rPr lang="en-US" altLang="zh-TW" sz="2000" kern="1200" dirty="0">
              <a:solidFill>
                <a:schemeClr val="tx1"/>
              </a:solidFill>
              <a:latin typeface="+mn-ea"/>
              <a:ea typeface="+mn-ea"/>
            </a:rPr>
            <a:t>)</a:t>
          </a:r>
          <a:r>
            <a:rPr lang="zh-TW" altLang="en-US" sz="2000" kern="1200" dirty="0">
              <a:solidFill>
                <a:schemeClr val="tx1"/>
              </a:solidFill>
              <a:latin typeface="+mn-ea"/>
              <a:ea typeface="+mn-ea"/>
            </a:rPr>
            <a:t>設定評核環境</a:t>
          </a:r>
          <a:r>
            <a:rPr lang="en-US" altLang="zh-TW" sz="2000" kern="1200" dirty="0">
              <a:solidFill>
                <a:schemeClr val="tx1"/>
              </a:solidFill>
              <a:latin typeface="+mn-ea"/>
              <a:ea typeface="+mn-ea"/>
            </a:rPr>
            <a:t>?</a:t>
          </a:r>
          <a:endParaRPr lang="zh-HK" altLang="en-US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-18800" y="718844"/>
        <a:ext cx="10414234" cy="787009"/>
      </dsp:txXfrm>
    </dsp:sp>
    <dsp:sp modelId="{3D433F94-B083-4899-93AF-AEC4BA31A67E}">
      <dsp:nvSpPr>
        <dsp:cNvPr id="0" name=""/>
        <dsp:cNvSpPr/>
      </dsp:nvSpPr>
      <dsp:spPr>
        <a:xfrm>
          <a:off x="3301083" y="1094442"/>
          <a:ext cx="7478956" cy="155094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3161725"/>
                <a:satOff val="15415"/>
                <a:lumOff val="-17354"/>
                <a:alphaOff val="0"/>
                <a:shade val="51000"/>
                <a:satMod val="130000"/>
              </a:schemeClr>
            </a:gs>
            <a:gs pos="80000">
              <a:schemeClr val="accent5">
                <a:hueOff val="-3161725"/>
                <a:satOff val="15415"/>
                <a:lumOff val="-17354"/>
                <a:alphaOff val="0"/>
                <a:shade val="93000"/>
                <a:satMod val="130000"/>
              </a:schemeClr>
            </a:gs>
            <a:gs pos="100000">
              <a:schemeClr val="accent5">
                <a:hueOff val="-3161725"/>
                <a:satOff val="15415"/>
                <a:lumOff val="-173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4987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>
              <a:solidFill>
                <a:schemeClr val="tx1"/>
              </a:solidFill>
              <a:latin typeface="+mn-ea"/>
              <a:ea typeface="+mn-ea"/>
            </a:rPr>
            <a:t>(</a:t>
          </a:r>
          <a:r>
            <a:rPr lang="zh-TW" altLang="en-US" sz="2000" kern="1200" dirty="0">
              <a:solidFill>
                <a:schemeClr val="tx1"/>
              </a:solidFill>
              <a:latin typeface="+mn-ea"/>
              <a:ea typeface="+mn-ea"/>
            </a:rPr>
            <a:t>二</a:t>
          </a:r>
          <a:r>
            <a:rPr lang="en-US" altLang="zh-TW" sz="2000" kern="1200" dirty="0">
              <a:solidFill>
                <a:schemeClr val="tx1"/>
              </a:solidFill>
              <a:latin typeface="+mn-ea"/>
              <a:ea typeface="+mn-ea"/>
            </a:rPr>
            <a:t>)</a:t>
          </a:r>
          <a:r>
            <a:rPr lang="zh-TW" altLang="en-US" sz="2000" kern="1200" dirty="0">
              <a:solidFill>
                <a:schemeClr val="tx1"/>
              </a:solidFill>
              <a:latin typeface="+mn-ea"/>
              <a:ea typeface="+mn-ea"/>
            </a:rPr>
            <a:t>如何輸入及處理學生成績</a:t>
          </a:r>
          <a:r>
            <a:rPr lang="en-US" altLang="zh-TW" sz="2000" kern="1200" dirty="0">
              <a:solidFill>
                <a:schemeClr val="tx1"/>
              </a:solidFill>
              <a:latin typeface="+mn-ea"/>
              <a:ea typeface="+mn-ea"/>
            </a:rPr>
            <a:t>?</a:t>
          </a:r>
          <a:endParaRPr lang="zh-HK" altLang="en-US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301083" y="1482178"/>
        <a:ext cx="7091220" cy="775472"/>
      </dsp:txXfrm>
    </dsp:sp>
    <dsp:sp modelId="{DA41E1DC-97FC-4F0F-B951-611F0E2F8FD9}">
      <dsp:nvSpPr>
        <dsp:cNvPr id="0" name=""/>
        <dsp:cNvSpPr/>
      </dsp:nvSpPr>
      <dsp:spPr>
        <a:xfrm>
          <a:off x="6601167" y="1803149"/>
          <a:ext cx="4225373" cy="157401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6323450"/>
                <a:satOff val="30831"/>
                <a:lumOff val="-34708"/>
                <a:alphaOff val="0"/>
                <a:shade val="51000"/>
                <a:satMod val="130000"/>
              </a:schemeClr>
            </a:gs>
            <a:gs pos="80000">
              <a:schemeClr val="accent5">
                <a:hueOff val="-6323450"/>
                <a:satOff val="30831"/>
                <a:lumOff val="-34708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3450"/>
                <a:satOff val="30831"/>
                <a:lumOff val="-347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4987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>
              <a:solidFill>
                <a:schemeClr val="tx1"/>
              </a:solidFill>
              <a:latin typeface="+mn-ea"/>
              <a:ea typeface="+mn-ea"/>
            </a:rPr>
            <a:t>(</a:t>
          </a:r>
          <a:r>
            <a:rPr lang="zh-TW" altLang="en-US" sz="2000" kern="1200" dirty="0">
              <a:solidFill>
                <a:schemeClr val="tx1"/>
              </a:solidFill>
              <a:latin typeface="+mn-ea"/>
              <a:ea typeface="+mn-ea"/>
            </a:rPr>
            <a:t>三</a:t>
          </a:r>
          <a:r>
            <a:rPr lang="en-US" altLang="zh-TW" sz="2000" kern="1200" dirty="0">
              <a:solidFill>
                <a:schemeClr val="tx1"/>
              </a:solidFill>
              <a:latin typeface="+mn-ea"/>
              <a:ea typeface="+mn-ea"/>
            </a:rPr>
            <a:t>)</a:t>
          </a:r>
          <a:r>
            <a:rPr lang="zh-TW" altLang="en-US" sz="2000" kern="1200" dirty="0">
              <a:solidFill>
                <a:schemeClr val="tx1"/>
              </a:solidFill>
              <a:latin typeface="+mn-ea"/>
              <a:ea typeface="+mn-ea"/>
            </a:rPr>
            <a:t>如何列印成績表及分析報表</a:t>
          </a:r>
          <a:r>
            <a:rPr lang="en-US" altLang="zh-TW" sz="2000" kern="1200" dirty="0">
              <a:solidFill>
                <a:schemeClr val="tx1"/>
              </a:solidFill>
              <a:latin typeface="+mn-ea"/>
              <a:ea typeface="+mn-ea"/>
            </a:rPr>
            <a:t>?</a:t>
          </a:r>
          <a:endParaRPr lang="zh-HK" altLang="en-US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6601167" y="2196654"/>
        <a:ext cx="3831868" cy="787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9596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276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3220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001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56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0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5345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258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11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895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747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4400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6AD874-D8FA-42DE-AF84-7C1AC26DE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9571" r="8072" b="9922"/>
          <a:stretch/>
        </p:blipFill>
        <p:spPr>
          <a:xfrm>
            <a:off x="9588259" y="304800"/>
            <a:ext cx="2455817" cy="1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FA2FEBD-908A-48BC-8066-F31AEFC672A7}"/>
              </a:ext>
            </a:extLst>
          </p:cNvPr>
          <p:cNvSpPr txBox="1"/>
          <p:nvPr userDrawn="1"/>
        </p:nvSpPr>
        <p:spPr>
          <a:xfrm rot="10800000">
            <a:off x="11261218" y="3233569"/>
            <a:ext cx="1046440" cy="3472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5600" dirty="0">
                <a:solidFill>
                  <a:srgbClr val="FEEDCE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CloudSAMS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31E292-2C6C-4DF0-B7B1-C3E68A323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1586" r="11385" b="11938"/>
          <a:stretch/>
        </p:blipFill>
        <p:spPr>
          <a:xfrm>
            <a:off x="486833" y="84139"/>
            <a:ext cx="1502835" cy="8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7075A1E9-F7EB-4AE4-A476-2914C406B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  <a:latin typeface="+mn-ea"/>
              </a:rPr>
              <a:t>學生成績模組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5CFD0-2732-468B-9F87-273CB188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-131760"/>
            <a:ext cx="9550400" cy="762000"/>
          </a:xfrm>
        </p:spPr>
        <p:txBody>
          <a:bodyPr/>
          <a:lstStyle/>
          <a:p>
            <a:r>
              <a:rPr kumimoji="1" lang="zh-TW" altLang="en-US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dirty="0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AF2911F-4FBB-4435-B783-5656C9DD1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A9AB8098-AC64-4530-999A-C9DEDCA5F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850"/>
            <a:ext cx="11569442" cy="399135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2ABBB5D-DE6A-4CA8-981C-44CF19B0FD99}"/>
              </a:ext>
            </a:extLst>
          </p:cNvPr>
          <p:cNvSpPr/>
          <p:nvPr/>
        </p:nvSpPr>
        <p:spPr>
          <a:xfrm>
            <a:off x="1810288" y="1912187"/>
            <a:ext cx="1137992" cy="778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946D0E8-3597-4CEA-9507-7F5BCD5AE9B1}"/>
              </a:ext>
            </a:extLst>
          </p:cNvPr>
          <p:cNvSpPr/>
          <p:nvPr/>
        </p:nvSpPr>
        <p:spPr>
          <a:xfrm>
            <a:off x="75590" y="2540040"/>
            <a:ext cx="545168" cy="332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94955F7-0E70-4FC6-8C6F-069056E51476}"/>
              </a:ext>
            </a:extLst>
          </p:cNvPr>
          <p:cNvSpPr/>
          <p:nvPr/>
        </p:nvSpPr>
        <p:spPr>
          <a:xfrm>
            <a:off x="9552098" y="2048780"/>
            <a:ext cx="829613" cy="337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9020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5CFD0-2732-468B-9F87-273CB188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-131760"/>
            <a:ext cx="9550400" cy="762000"/>
          </a:xfrm>
        </p:spPr>
        <p:txBody>
          <a:bodyPr/>
          <a:lstStyle/>
          <a:p>
            <a:r>
              <a:rPr kumimoji="1" lang="zh-TW" altLang="en-US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dirty="0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AF2911F-4FBB-4435-B783-5656C9DD1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026" name="Picture 10" descr="image002">
            <a:extLst>
              <a:ext uri="{FF2B5EF4-FFF2-40B4-BE49-F238E27FC236}">
                <a16:creationId xmlns:a16="http://schemas.microsoft.com/office/drawing/2014/main" id="{B8670FFF-6890-46B2-B195-6721F4D1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41" y="1039667"/>
            <a:ext cx="10073771" cy="553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67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5CFD0-2732-468B-9F87-273CB188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-131760"/>
            <a:ext cx="9550400" cy="762000"/>
          </a:xfrm>
        </p:spPr>
        <p:txBody>
          <a:bodyPr/>
          <a:lstStyle/>
          <a:p>
            <a:r>
              <a:rPr kumimoji="1" lang="zh-TW" altLang="en-US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dirty="0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AF2911F-4FBB-4435-B783-5656C9DD1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3F5D115-BED9-48A3-A762-F4BF26D1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" y="1062291"/>
            <a:ext cx="10911425" cy="54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5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5CFD0-2732-468B-9F87-273CB188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-131760"/>
            <a:ext cx="9550400" cy="762000"/>
          </a:xfrm>
        </p:spPr>
        <p:txBody>
          <a:bodyPr/>
          <a:lstStyle/>
          <a:p>
            <a:r>
              <a:rPr kumimoji="1" lang="zh-TW" altLang="en-US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dirty="0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AF2911F-4FBB-4435-B783-5656C9DD1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3F5D115-BED9-48A3-A762-F4BF26D1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" y="1062291"/>
            <a:ext cx="10911425" cy="544126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14B8346-B6E6-4C09-976F-7C3AEBFFB343}"/>
              </a:ext>
            </a:extLst>
          </p:cNvPr>
          <p:cNvSpPr/>
          <p:nvPr/>
        </p:nvSpPr>
        <p:spPr>
          <a:xfrm>
            <a:off x="1691744" y="2032367"/>
            <a:ext cx="1137993" cy="332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550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5CFD0-2732-468B-9F87-273CB188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-131760"/>
            <a:ext cx="9550400" cy="762000"/>
          </a:xfrm>
        </p:spPr>
        <p:txBody>
          <a:bodyPr/>
          <a:lstStyle/>
          <a:p>
            <a:r>
              <a:rPr kumimoji="1" lang="zh-TW" altLang="en-US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dirty="0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AF2911F-4FBB-4435-B783-5656C9DD1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3F5D115-BED9-48A3-A762-F4BF26D1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" y="1062291"/>
            <a:ext cx="10911425" cy="544126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14B8346-B6E6-4C09-976F-7C3AEBFFB343}"/>
              </a:ext>
            </a:extLst>
          </p:cNvPr>
          <p:cNvSpPr/>
          <p:nvPr/>
        </p:nvSpPr>
        <p:spPr>
          <a:xfrm>
            <a:off x="1691744" y="2032367"/>
            <a:ext cx="1137993" cy="332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D157E59-E637-4FA8-9BED-D29A17FE5A19}"/>
              </a:ext>
            </a:extLst>
          </p:cNvPr>
          <p:cNvSpPr/>
          <p:nvPr/>
        </p:nvSpPr>
        <p:spPr>
          <a:xfrm>
            <a:off x="75591" y="3058391"/>
            <a:ext cx="3848710" cy="332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926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5CFD0-2732-468B-9F87-273CB188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-131760"/>
            <a:ext cx="9550400" cy="762000"/>
          </a:xfrm>
        </p:spPr>
        <p:txBody>
          <a:bodyPr/>
          <a:lstStyle/>
          <a:p>
            <a:r>
              <a:rPr kumimoji="1" lang="zh-TW" altLang="en-US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dirty="0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AF2911F-4FBB-4435-B783-5656C9DD1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C1DA2D-F1DC-45E9-BDA8-AC979E69A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33" y="1039667"/>
            <a:ext cx="10911425" cy="54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5CFD0-2732-468B-9F87-273CB188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-131760"/>
            <a:ext cx="9550400" cy="762000"/>
          </a:xfrm>
        </p:spPr>
        <p:txBody>
          <a:bodyPr/>
          <a:lstStyle/>
          <a:p>
            <a:r>
              <a:rPr kumimoji="1" lang="zh-TW" altLang="en-US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dirty="0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AF2911F-4FBB-4435-B783-5656C9DD1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38B920AB-7E79-4A5C-ABB4-E9F595CF9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33" y="1039667"/>
            <a:ext cx="11066823" cy="5513192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8116348D-4E86-442A-B1D8-26EC72687790}"/>
              </a:ext>
            </a:extLst>
          </p:cNvPr>
          <p:cNvSpPr/>
          <p:nvPr/>
        </p:nvSpPr>
        <p:spPr>
          <a:xfrm>
            <a:off x="407936" y="3266387"/>
            <a:ext cx="11044319" cy="1249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18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5CFD0-2732-468B-9F87-273CB188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-131760"/>
            <a:ext cx="9550400" cy="762000"/>
          </a:xfrm>
        </p:spPr>
        <p:txBody>
          <a:bodyPr/>
          <a:lstStyle/>
          <a:p>
            <a:r>
              <a:rPr kumimoji="1" lang="zh-TW" altLang="en-US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dirty="0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AF2911F-4FBB-4435-B783-5656C9DD1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DF3B558-81F9-461B-89BF-5AA5190403E3}"/>
              </a:ext>
            </a:extLst>
          </p:cNvPr>
          <p:cNvGrpSpPr/>
          <p:nvPr/>
        </p:nvGrpSpPr>
        <p:grpSpPr>
          <a:xfrm>
            <a:off x="1566845" y="1082002"/>
            <a:ext cx="8574511" cy="4693996"/>
            <a:chOff x="5678632" y="3999729"/>
            <a:chExt cx="5090968" cy="278697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1EAC81E9-E8F4-4080-9CCA-665CD5958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8632" y="3999729"/>
              <a:ext cx="5090968" cy="2786979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9F870BA-B93F-47AA-AE40-38EACC9DE9E4}"/>
                </a:ext>
              </a:extLst>
            </p:cNvPr>
            <p:cNvSpPr/>
            <p:nvPr/>
          </p:nvSpPr>
          <p:spPr>
            <a:xfrm>
              <a:off x="5678632" y="5468463"/>
              <a:ext cx="5006110" cy="12001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17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5CFD0-2732-468B-9F87-273CB188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-131760"/>
            <a:ext cx="9550400" cy="762000"/>
          </a:xfrm>
        </p:spPr>
        <p:txBody>
          <a:bodyPr/>
          <a:lstStyle/>
          <a:p>
            <a:r>
              <a:rPr kumimoji="1" lang="zh-TW" altLang="en-US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dirty="0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AF2911F-4FBB-4435-B783-5656C9DD1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95417A13-3677-45D8-9081-FC457024A27B}"/>
              </a:ext>
            </a:extLst>
          </p:cNvPr>
          <p:cNvGrpSpPr/>
          <p:nvPr/>
        </p:nvGrpSpPr>
        <p:grpSpPr>
          <a:xfrm>
            <a:off x="761811" y="1082002"/>
            <a:ext cx="10318838" cy="3552537"/>
            <a:chOff x="340735" y="1093354"/>
            <a:chExt cx="8655482" cy="2979882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DD8047C-EB2E-49CE-BA08-F28407810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735" y="1093354"/>
              <a:ext cx="8655482" cy="2979882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7EDA633-F0B0-4438-A371-2683F02A6448}"/>
                </a:ext>
              </a:extLst>
            </p:cNvPr>
            <p:cNvSpPr/>
            <p:nvPr/>
          </p:nvSpPr>
          <p:spPr>
            <a:xfrm>
              <a:off x="1016001" y="1362506"/>
              <a:ext cx="711200" cy="3646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2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42BF905F-5191-4761-8E26-671D76146A69}"/>
              </a:ext>
            </a:extLst>
          </p:cNvPr>
          <p:cNvSpPr txBox="1">
            <a:spLocks/>
          </p:cNvSpPr>
          <p:nvPr/>
        </p:nvSpPr>
        <p:spPr>
          <a:xfrm>
            <a:off x="2094734" y="40640"/>
            <a:ext cx="95504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kumimoji="1" lang="zh-TW" altLang="en-US" kern="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kern="0" dirty="0"/>
          </a:p>
        </p:txBody>
      </p:sp>
      <p:sp>
        <p:nvSpPr>
          <p:cNvPr id="8" name="矩形 4">
            <a:extLst>
              <a:ext uri="{FF2B5EF4-FFF2-40B4-BE49-F238E27FC236}">
                <a16:creationId xmlns:a16="http://schemas.microsoft.com/office/drawing/2014/main" id="{B41E072E-15A2-46BA-8A5D-19866E8E7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4608CEE-EF57-49B0-A83A-EF6B09FA1338}"/>
              </a:ext>
            </a:extLst>
          </p:cNvPr>
          <p:cNvGrpSpPr/>
          <p:nvPr/>
        </p:nvGrpSpPr>
        <p:grpSpPr>
          <a:xfrm>
            <a:off x="2334712" y="1040909"/>
            <a:ext cx="5857565" cy="5518645"/>
            <a:chOff x="2334712" y="1040909"/>
            <a:chExt cx="5857565" cy="551864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EE73A6FA-8FF0-44A5-B752-80D4D78D3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4712" y="1040909"/>
              <a:ext cx="5857565" cy="5518645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3A9F924-B2AB-4814-A04A-15AFDDE2A52D}"/>
                </a:ext>
              </a:extLst>
            </p:cNvPr>
            <p:cNvSpPr/>
            <p:nvPr/>
          </p:nvSpPr>
          <p:spPr>
            <a:xfrm>
              <a:off x="2334712" y="5817091"/>
              <a:ext cx="2357361" cy="2419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E5567-4F87-4AD1-A89A-F40EEA2E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+mj-ea"/>
              </a:rPr>
              <a:t>模組簡介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95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51A78ACC-49F7-4B59-A08B-5B8C3B2B449D}"/>
              </a:ext>
            </a:extLst>
          </p:cNvPr>
          <p:cNvGrpSpPr/>
          <p:nvPr/>
        </p:nvGrpSpPr>
        <p:grpSpPr>
          <a:xfrm>
            <a:off x="711199" y="1086799"/>
            <a:ext cx="10769601" cy="5472755"/>
            <a:chOff x="711199" y="1086799"/>
            <a:chExt cx="10769601" cy="547275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3DA67A59-570B-4004-9147-4E647EB3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200" y="1086799"/>
              <a:ext cx="10769600" cy="5472755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B3D4068-3F5C-4E8F-9AEB-6ADB8A0644C8}"/>
                </a:ext>
              </a:extLst>
            </p:cNvPr>
            <p:cNvSpPr/>
            <p:nvPr/>
          </p:nvSpPr>
          <p:spPr>
            <a:xfrm>
              <a:off x="711199" y="2781387"/>
              <a:ext cx="10649527" cy="5159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" name="標題 1">
            <a:extLst>
              <a:ext uri="{FF2B5EF4-FFF2-40B4-BE49-F238E27FC236}">
                <a16:creationId xmlns:a16="http://schemas.microsoft.com/office/drawing/2014/main" id="{42BF905F-5191-4761-8E26-671D76146A69}"/>
              </a:ext>
            </a:extLst>
          </p:cNvPr>
          <p:cNvSpPr txBox="1">
            <a:spLocks/>
          </p:cNvSpPr>
          <p:nvPr/>
        </p:nvSpPr>
        <p:spPr>
          <a:xfrm>
            <a:off x="2094734" y="40640"/>
            <a:ext cx="95504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kumimoji="1" lang="zh-TW" altLang="en-US" kern="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kern="0" dirty="0"/>
          </a:p>
        </p:txBody>
      </p:sp>
      <p:sp>
        <p:nvSpPr>
          <p:cNvPr id="8" name="矩形 4">
            <a:extLst>
              <a:ext uri="{FF2B5EF4-FFF2-40B4-BE49-F238E27FC236}">
                <a16:creationId xmlns:a16="http://schemas.microsoft.com/office/drawing/2014/main" id="{B41E072E-15A2-46BA-8A5D-19866E8E7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51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43BF9CD-BE31-4549-B015-B9CCCFC00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7" y="1002463"/>
            <a:ext cx="10954328" cy="5467295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705A6AE6-0DC0-4B0B-B68E-92D4D213E51E}"/>
              </a:ext>
            </a:extLst>
          </p:cNvPr>
          <p:cNvSpPr txBox="1">
            <a:spLocks/>
          </p:cNvSpPr>
          <p:nvPr/>
        </p:nvSpPr>
        <p:spPr>
          <a:xfrm>
            <a:off x="2094734" y="46834"/>
            <a:ext cx="95504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kumimoji="1" lang="zh-TW" altLang="en-US" kern="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kern="0" dirty="0"/>
          </a:p>
        </p:txBody>
      </p:sp>
      <p:sp>
        <p:nvSpPr>
          <p:cNvPr id="10" name="矩形 4">
            <a:extLst>
              <a:ext uri="{FF2B5EF4-FFF2-40B4-BE49-F238E27FC236}">
                <a16:creationId xmlns:a16="http://schemas.microsoft.com/office/drawing/2014/main" id="{6E20725F-10B1-4DFA-A1EB-28E5FB576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80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1CC0863-564F-404B-9D1C-F269028A5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015750"/>
            <a:ext cx="10861964" cy="5454008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705A6AE6-0DC0-4B0B-B68E-92D4D213E51E}"/>
              </a:ext>
            </a:extLst>
          </p:cNvPr>
          <p:cNvSpPr txBox="1">
            <a:spLocks/>
          </p:cNvSpPr>
          <p:nvPr/>
        </p:nvSpPr>
        <p:spPr>
          <a:xfrm>
            <a:off x="2094734" y="46834"/>
            <a:ext cx="95504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kumimoji="1" lang="zh-TW" altLang="en-US" kern="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kern="0" dirty="0"/>
          </a:p>
        </p:txBody>
      </p:sp>
      <p:sp>
        <p:nvSpPr>
          <p:cNvPr id="10" name="矩形 4">
            <a:extLst>
              <a:ext uri="{FF2B5EF4-FFF2-40B4-BE49-F238E27FC236}">
                <a16:creationId xmlns:a16="http://schemas.microsoft.com/office/drawing/2014/main" id="{6E20725F-10B1-4DFA-A1EB-28E5FB576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333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Grp="1" noChangeArrowheads="1"/>
          </p:cNvSpPr>
          <p:nvPr>
            <p:ph type="title"/>
          </p:nvPr>
        </p:nvSpPr>
        <p:spPr>
          <a:xfrm>
            <a:off x="2216982" y="345533"/>
            <a:ext cx="2589088" cy="584200"/>
          </a:xfrm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班級考績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B93EDE4-1B7C-4DCD-9020-F6FE7FF48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597" y="1020698"/>
            <a:ext cx="8576639" cy="555851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A5A2DDE-37D1-4D78-B6F7-70371FC1CC0D}"/>
              </a:ext>
            </a:extLst>
          </p:cNvPr>
          <p:cNvSpPr/>
          <p:nvPr/>
        </p:nvSpPr>
        <p:spPr>
          <a:xfrm>
            <a:off x="1671781" y="2304184"/>
            <a:ext cx="2244437" cy="365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DD34A3-67A2-4201-B40C-972EBE648778}"/>
              </a:ext>
            </a:extLst>
          </p:cNvPr>
          <p:cNvSpPr/>
          <p:nvPr/>
        </p:nvSpPr>
        <p:spPr>
          <a:xfrm>
            <a:off x="2263165" y="1297315"/>
            <a:ext cx="729418" cy="365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B4FF2A3B-FFDF-44BD-971A-F89A8033E9C5}"/>
              </a:ext>
            </a:extLst>
          </p:cNvPr>
          <p:cNvSpPr txBox="1"/>
          <p:nvPr/>
        </p:nvSpPr>
        <p:spPr>
          <a:xfrm>
            <a:off x="5178772" y="5152828"/>
            <a:ext cx="4506446" cy="416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項目內容須於「其他考績」功能修改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BEE206E4-453E-48E4-8426-F825DCFBB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035" y="3927503"/>
            <a:ext cx="8674201" cy="2651707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Grp="1" noChangeArrowheads="1"/>
          </p:cNvSpPr>
          <p:nvPr>
            <p:ph type="title"/>
          </p:nvPr>
        </p:nvSpPr>
        <p:spPr>
          <a:xfrm>
            <a:off x="2216982" y="345533"/>
            <a:ext cx="2589088" cy="584200"/>
          </a:xfrm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班級考績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19AD0F1-E995-465A-81A5-C749A99C2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1102183"/>
            <a:ext cx="10677525" cy="5372100"/>
          </a:xfrm>
          <a:prstGeom prst="rect">
            <a:avLst/>
          </a:prstGeom>
        </p:spPr>
      </p:pic>
      <p:sp>
        <p:nvSpPr>
          <p:cNvPr id="32" name="矩形 6">
            <a:extLst>
              <a:ext uri="{FF2B5EF4-FFF2-40B4-BE49-F238E27FC236}">
                <a16:creationId xmlns:a16="http://schemas.microsoft.com/office/drawing/2014/main" id="{DD286E40-3723-461E-9B62-27828D25A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90" y="1049237"/>
            <a:ext cx="10742972" cy="2866981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BD3B309D-A111-468C-B97A-0CF1A7188079}"/>
              </a:ext>
            </a:extLst>
          </p:cNvPr>
          <p:cNvSpPr txBox="1"/>
          <p:nvPr/>
        </p:nvSpPr>
        <p:spPr>
          <a:xfrm>
            <a:off x="6280088" y="2251894"/>
            <a:ext cx="347612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項目內容須於「操行」功能修改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Grp="1" noChangeArrowheads="1"/>
          </p:cNvSpPr>
          <p:nvPr>
            <p:ph type="title"/>
          </p:nvPr>
        </p:nvSpPr>
        <p:spPr>
          <a:xfrm>
            <a:off x="2216982" y="345533"/>
            <a:ext cx="2589088" cy="584200"/>
          </a:xfrm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班級考績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C7CAC6A-6EA0-413B-81FA-CA030B6B3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983" y="1074330"/>
            <a:ext cx="7028618" cy="551822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747681E-9CA3-4689-8202-1E93B9144FE7}"/>
              </a:ext>
            </a:extLst>
          </p:cNvPr>
          <p:cNvSpPr/>
          <p:nvPr/>
        </p:nvSpPr>
        <p:spPr>
          <a:xfrm>
            <a:off x="2216980" y="2377969"/>
            <a:ext cx="6927019" cy="1233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20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157798" y="442431"/>
            <a:ext cx="6347714" cy="507158"/>
          </a:xfrm>
        </p:spPr>
        <p:txBody>
          <a:bodyPr/>
          <a:lstStyle/>
          <a:p>
            <a:pPr>
              <a:defRPr/>
            </a:pPr>
            <a:r>
              <a:rPr kumimoji="1" lang="zh-TW" altLang="en-US" sz="3200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名次編排準則 </a:t>
            </a:r>
            <a:endParaRPr kumimoji="1" lang="zh-HK" altLang="en-US" sz="3200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B4D440B-3B78-4AD7-8B7D-FB5DDD6446C2}"/>
              </a:ext>
            </a:extLst>
          </p:cNvPr>
          <p:cNvGrpSpPr/>
          <p:nvPr/>
        </p:nvGrpSpPr>
        <p:grpSpPr>
          <a:xfrm>
            <a:off x="3168198" y="1032039"/>
            <a:ext cx="4996798" cy="5484516"/>
            <a:chOff x="2955711" y="1008360"/>
            <a:chExt cx="5070689" cy="553687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343CC541-F671-4529-8953-368D1787E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5711" y="1008360"/>
              <a:ext cx="5070689" cy="5536876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D241A45-698C-444E-AE11-A0AF12A4F6E2}"/>
                </a:ext>
              </a:extLst>
            </p:cNvPr>
            <p:cNvSpPr/>
            <p:nvPr/>
          </p:nvSpPr>
          <p:spPr>
            <a:xfrm>
              <a:off x="3029527" y="3260364"/>
              <a:ext cx="4895273" cy="3003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42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157798" y="442431"/>
            <a:ext cx="6347714" cy="507158"/>
          </a:xfrm>
        </p:spPr>
        <p:txBody>
          <a:bodyPr/>
          <a:lstStyle/>
          <a:p>
            <a:pPr>
              <a:defRPr/>
            </a:pPr>
            <a:r>
              <a:rPr kumimoji="1" lang="zh-TW" altLang="en-US" sz="3200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名次編排準則 </a:t>
            </a:r>
            <a:endParaRPr kumimoji="1" lang="zh-HK" altLang="en-US" sz="3200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82250431-87EA-4453-B7E4-16E092B1D954}"/>
              </a:ext>
            </a:extLst>
          </p:cNvPr>
          <p:cNvGrpSpPr/>
          <p:nvPr/>
        </p:nvGrpSpPr>
        <p:grpSpPr>
          <a:xfrm>
            <a:off x="2110437" y="1008360"/>
            <a:ext cx="7516548" cy="5484516"/>
            <a:chOff x="2157798" y="1041953"/>
            <a:chExt cx="7516548" cy="5484516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7E6E3AE-C5B4-439F-9610-A7F82BE6F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7798" y="1041953"/>
              <a:ext cx="7516548" cy="5484516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853E53F-3D25-4AF5-AD59-7ECA01D73C3C}"/>
                </a:ext>
              </a:extLst>
            </p:cNvPr>
            <p:cNvSpPr/>
            <p:nvPr/>
          </p:nvSpPr>
          <p:spPr>
            <a:xfrm>
              <a:off x="2157798" y="4271673"/>
              <a:ext cx="5443729" cy="3003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47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102379" y="451667"/>
            <a:ext cx="6347714" cy="507158"/>
          </a:xfrm>
        </p:spPr>
        <p:txBody>
          <a:bodyPr/>
          <a:lstStyle/>
          <a:p>
            <a:pPr>
              <a:defRPr/>
            </a:pPr>
            <a:r>
              <a:rPr kumimoji="1" lang="zh-TW" altLang="en-US" sz="3200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名次編排準則 </a:t>
            </a:r>
            <a:endParaRPr kumimoji="1" lang="zh-HK" altLang="en-US" sz="3200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F18219C-B4A6-4162-ABDD-E45988A1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320944"/>
            <a:ext cx="10772775" cy="471487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0D5EF23-1E44-4D59-A33C-99CAE68D5B9E}"/>
              </a:ext>
            </a:extLst>
          </p:cNvPr>
          <p:cNvSpPr/>
          <p:nvPr/>
        </p:nvSpPr>
        <p:spPr>
          <a:xfrm>
            <a:off x="709611" y="3246436"/>
            <a:ext cx="10706533" cy="715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36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0BC117B-A9BB-47DA-8573-C249A84B9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39" y="1050925"/>
            <a:ext cx="9416761" cy="5509428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105890" y="5779"/>
            <a:ext cx="6347714" cy="73183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kumimoji="1" lang="zh-TW" altLang="en-US" sz="3200" kern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個別學生</a:t>
            </a:r>
            <a:r>
              <a:rPr kumimoji="1" lang="zh-HK" altLang="en-US" sz="3200" kern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不排名次 </a:t>
            </a:r>
          </a:p>
        </p:txBody>
      </p:sp>
      <p:sp>
        <p:nvSpPr>
          <p:cNvPr id="181253" name="矩形 6"/>
          <p:cNvSpPr>
            <a:spLocks noChangeArrowheads="1"/>
          </p:cNvSpPr>
          <p:nvPr/>
        </p:nvSpPr>
        <p:spPr bwMode="auto">
          <a:xfrm>
            <a:off x="2105890" y="588963"/>
            <a:ext cx="4751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選擇個別考績、學期或年終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6392ABA-FF4B-4FAC-A242-939A058CA2E8}"/>
              </a:ext>
            </a:extLst>
          </p:cNvPr>
          <p:cNvSpPr/>
          <p:nvPr/>
        </p:nvSpPr>
        <p:spPr>
          <a:xfrm>
            <a:off x="1159290" y="1343497"/>
            <a:ext cx="3865291" cy="461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94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436324" y="355872"/>
          <a:ext cx="10807740" cy="641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8" name="Title 3"/>
          <p:cNvSpPr>
            <a:spLocks noGrp="1" noChangeArrowheads="1"/>
          </p:cNvSpPr>
          <p:nvPr>
            <p:ph type="title"/>
          </p:nvPr>
        </p:nvSpPr>
        <p:spPr>
          <a:xfrm>
            <a:off x="2135560" y="248017"/>
            <a:ext cx="3960440" cy="706438"/>
          </a:xfrm>
        </p:spPr>
        <p:txBody>
          <a:bodyPr/>
          <a:lstStyle/>
          <a:p>
            <a:pPr>
              <a:defRPr/>
            </a:pPr>
            <a:r>
              <a:rPr kumimoji="1" lang="zh-TW" altLang="en-US" sz="3200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學生成績模組大綱</a:t>
            </a:r>
            <a:endParaRPr kumimoji="1" lang="zh-HK" altLang="en-US" sz="3200" kern="12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0" y="401181"/>
            <a:ext cx="115212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簡介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36324" y="1890782"/>
            <a:ext cx="2823609" cy="460209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學期及考績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班級考績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名次編排準則    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不排名次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評核組別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代碼表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操行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其他考績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確定綱要  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現行學期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zh-HK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退修</a:t>
            </a:r>
            <a:r>
              <a:rPr lang="en-US" altLang="zh-HK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/</a:t>
            </a:r>
            <a:r>
              <a:rPr lang="zh-HK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免修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19889" y="2733862"/>
            <a:ext cx="2737016" cy="167206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12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輸入績分及等級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12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輸入</a:t>
            </a:r>
            <a:r>
              <a:rPr lang="zh-HK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其他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資料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12"/>
            </a:pPr>
            <a:r>
              <a:rPr lang="zh-HK" altLang="zh-HK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數據整合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12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特殊改動</a:t>
            </a:r>
            <a:r>
              <a:rPr lang="zh-HK" altLang="zh-HK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endParaRPr lang="zh-HK" altLang="en-US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03604" y="3429000"/>
            <a:ext cx="2952328" cy="209230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16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查詢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16"/>
            </a:pPr>
            <a:r>
              <a:rPr lang="zh-HK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成績表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16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成績表重點功能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16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分析報表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16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其他功能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4851636-B3D5-49AA-A968-935EFAAE5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56" y="973004"/>
            <a:ext cx="9967335" cy="5500133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54B221B3-5846-4084-988A-81D855F2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504" y="220978"/>
            <a:ext cx="6347714" cy="73183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kumimoji="1" lang="zh-TW" altLang="en-US" sz="3200" kern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評核組別</a:t>
            </a:r>
            <a:r>
              <a:rPr kumimoji="1" lang="zh-HK" altLang="en-US" sz="3200" kern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7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54B221B3-5846-4084-988A-81D855F2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504" y="220978"/>
            <a:ext cx="6347714" cy="73183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kumimoji="1" lang="zh-TW" altLang="en-US" sz="3200" kern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評核組別</a:t>
            </a:r>
            <a:r>
              <a:rPr kumimoji="1" lang="zh-HK" altLang="en-US" sz="3200" kern="1200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+mj-cs"/>
              </a:rPr>
              <a:t> 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B02E317-544F-402F-A397-D2EADEE83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110962"/>
            <a:ext cx="10782300" cy="485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217" y="221614"/>
            <a:ext cx="3021012" cy="755650"/>
          </a:xfrm>
        </p:spPr>
        <p:txBody>
          <a:bodyPr/>
          <a:lstStyle/>
          <a:p>
            <a:pPr>
              <a:defRPr/>
            </a:pPr>
            <a:r>
              <a:rPr kumimoji="1" lang="zh-HK" altLang="en-US" sz="3200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代碼表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2E4D23E-5F5C-4C83-8FB2-613FBEF8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39" y="1235181"/>
            <a:ext cx="9109497" cy="3743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217" y="221614"/>
            <a:ext cx="3021012" cy="755650"/>
          </a:xfrm>
        </p:spPr>
        <p:txBody>
          <a:bodyPr/>
          <a:lstStyle/>
          <a:p>
            <a:pPr>
              <a:defRPr/>
            </a:pPr>
            <a:r>
              <a:rPr kumimoji="1" lang="zh-HK" altLang="en-US" sz="3200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代碼表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A98F96E-431B-4DD7-97A2-74A039A24ACE}"/>
              </a:ext>
            </a:extLst>
          </p:cNvPr>
          <p:cNvGrpSpPr/>
          <p:nvPr/>
        </p:nvGrpSpPr>
        <p:grpSpPr>
          <a:xfrm>
            <a:off x="523008" y="1093127"/>
            <a:ext cx="10937949" cy="5390284"/>
            <a:chOff x="523008" y="1093127"/>
            <a:chExt cx="10937949" cy="5390284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5C8543D-FDCB-4FDE-945C-6F5CE0355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008" y="1093127"/>
              <a:ext cx="10937949" cy="539028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C47E24A-F4C9-4CD6-A08A-873425A2D3AB}"/>
                </a:ext>
              </a:extLst>
            </p:cNvPr>
            <p:cNvSpPr/>
            <p:nvPr/>
          </p:nvSpPr>
          <p:spPr>
            <a:xfrm>
              <a:off x="523008" y="1417388"/>
              <a:ext cx="5711537" cy="4619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20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217" y="221614"/>
            <a:ext cx="3021012" cy="755650"/>
          </a:xfrm>
        </p:spPr>
        <p:txBody>
          <a:bodyPr/>
          <a:lstStyle/>
          <a:p>
            <a:pPr>
              <a:defRPr/>
            </a:pPr>
            <a:r>
              <a:rPr kumimoji="1" lang="zh-HK" altLang="en-US" sz="3200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代碼表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3E710DA-A9D6-4A6C-A479-5CCB00FCE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62112"/>
            <a:ext cx="10706100" cy="353377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AD1E879-A8F5-47A0-8900-4256E58A5C6D}"/>
              </a:ext>
            </a:extLst>
          </p:cNvPr>
          <p:cNvSpPr/>
          <p:nvPr/>
        </p:nvSpPr>
        <p:spPr>
          <a:xfrm>
            <a:off x="3445164" y="2451861"/>
            <a:ext cx="1709066" cy="461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7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D8E72F9-6D3A-473D-B053-64FC9C67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37" y="1506297"/>
            <a:ext cx="10658190" cy="27188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6212" y="258619"/>
            <a:ext cx="6347713" cy="744538"/>
          </a:xfrm>
        </p:spPr>
        <p:txBody>
          <a:bodyPr/>
          <a:lstStyle/>
          <a:p>
            <a:pPr>
              <a:defRPr/>
            </a:pP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確定綱要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F6EC7D6-8425-4B4D-A661-F6413DB2EB81}"/>
              </a:ext>
            </a:extLst>
          </p:cNvPr>
          <p:cNvSpPr/>
          <p:nvPr/>
        </p:nvSpPr>
        <p:spPr>
          <a:xfrm>
            <a:off x="850318" y="1871209"/>
            <a:ext cx="1647786" cy="461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標題 1"/>
          <p:cNvSpPr>
            <a:spLocks noGrp="1" noChangeArrowheads="1"/>
          </p:cNvSpPr>
          <p:nvPr>
            <p:ph type="title"/>
          </p:nvPr>
        </p:nvSpPr>
        <p:spPr>
          <a:xfrm>
            <a:off x="2304080" y="227013"/>
            <a:ext cx="7162800" cy="762000"/>
          </a:xfrm>
        </p:spPr>
        <p:txBody>
          <a:bodyPr/>
          <a:lstStyle/>
          <a:p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設定現行學期</a:t>
            </a:r>
            <a:endParaRPr kumimoji="1" lang="en-US" altLang="zh-HK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23143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32175"/>
            <a:ext cx="733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E9D260FC-785F-4209-91A2-A5042ACEEA8A}"/>
              </a:ext>
            </a:extLst>
          </p:cNvPr>
          <p:cNvGrpSpPr/>
          <p:nvPr/>
        </p:nvGrpSpPr>
        <p:grpSpPr>
          <a:xfrm>
            <a:off x="1137082" y="1289050"/>
            <a:ext cx="9680614" cy="4834659"/>
            <a:chOff x="1137082" y="1289050"/>
            <a:chExt cx="9680614" cy="4834659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939C37C0-1799-472C-AEC8-36CA5190B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082" y="1289050"/>
              <a:ext cx="9680614" cy="4834659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FC8C06D-E4AF-4308-9081-D37FC4D57631}"/>
                </a:ext>
              </a:extLst>
            </p:cNvPr>
            <p:cNvSpPr/>
            <p:nvPr/>
          </p:nvSpPr>
          <p:spPr>
            <a:xfrm>
              <a:off x="6950364" y="3042083"/>
              <a:ext cx="3509817" cy="24350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標題 1"/>
          <p:cNvSpPr>
            <a:spLocks noGrp="1" noChangeArrowheads="1"/>
          </p:cNvSpPr>
          <p:nvPr>
            <p:ph type="title"/>
          </p:nvPr>
        </p:nvSpPr>
        <p:spPr>
          <a:xfrm>
            <a:off x="2304080" y="227013"/>
            <a:ext cx="7162800" cy="762000"/>
          </a:xfrm>
        </p:spPr>
        <p:txBody>
          <a:bodyPr/>
          <a:lstStyle/>
          <a:p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設定現行學期</a:t>
            </a:r>
            <a:endParaRPr kumimoji="1" lang="en-US" altLang="zh-HK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23143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32175"/>
            <a:ext cx="733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11DC019E-C2FD-4EAF-99C6-A1CB20A6F401}"/>
              </a:ext>
            </a:extLst>
          </p:cNvPr>
          <p:cNvGrpSpPr/>
          <p:nvPr/>
        </p:nvGrpSpPr>
        <p:grpSpPr>
          <a:xfrm>
            <a:off x="568541" y="1289050"/>
            <a:ext cx="11054918" cy="4879249"/>
            <a:chOff x="568541" y="1289050"/>
            <a:chExt cx="11054918" cy="487924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7E98445-AA0B-42B5-925A-C59C4E2F2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541" y="1289050"/>
              <a:ext cx="11054918" cy="4879249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E03BA8E-5A33-4D53-A6C2-6163339EB43B}"/>
                </a:ext>
              </a:extLst>
            </p:cNvPr>
            <p:cNvSpPr/>
            <p:nvPr/>
          </p:nvSpPr>
          <p:spPr>
            <a:xfrm>
              <a:off x="7914446" y="3042083"/>
              <a:ext cx="3639379" cy="14156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64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5529416-2D24-49F9-81C5-790309B76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25" y="1062182"/>
            <a:ext cx="7875658" cy="550112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6D8013C-30F8-46C5-86A9-E7402C9A87B2}"/>
              </a:ext>
            </a:extLst>
          </p:cNvPr>
          <p:cNvSpPr/>
          <p:nvPr/>
        </p:nvSpPr>
        <p:spPr>
          <a:xfrm>
            <a:off x="1907325" y="1294332"/>
            <a:ext cx="1981184" cy="340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123FF3B5-B471-4B86-B7B9-E293ACFCC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597" y="553503"/>
            <a:ext cx="5832475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處理學生免修或退修科目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006CFCA-5D2E-456F-950F-CDE72D83A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597" y="-89095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kumimoji="1" lang="zh-TW" altLang="en-US" kern="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退修</a:t>
            </a:r>
            <a:r>
              <a:rPr kumimoji="1" lang="en-US" altLang="zh-TW" kern="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/</a:t>
            </a:r>
            <a:r>
              <a:rPr kumimoji="1" lang="zh-TW" altLang="en-US" kern="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免修</a:t>
            </a:r>
            <a:endParaRPr kumimoji="1" lang="en-US" altLang="zh-HK" kern="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">
            <a:extLst>
              <a:ext uri="{FF2B5EF4-FFF2-40B4-BE49-F238E27FC236}">
                <a16:creationId xmlns:a16="http://schemas.microsoft.com/office/drawing/2014/main" id="{56A00E05-0CB3-45B3-AD8E-A8ECEBEC9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597" y="553503"/>
            <a:ext cx="5832475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處理學生免修或退修科目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A72AB69B-53C8-4E87-A088-45CEE29D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597" y="-89095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kumimoji="1" lang="zh-TW" altLang="en-US" kern="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退修</a:t>
            </a:r>
            <a:r>
              <a:rPr kumimoji="1" lang="en-US" altLang="zh-TW" kern="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/</a:t>
            </a:r>
            <a:r>
              <a:rPr kumimoji="1" lang="zh-TW" altLang="en-US" kern="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免修</a:t>
            </a:r>
            <a:endParaRPr kumimoji="1" lang="en-US" altLang="zh-HK" kern="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56C8D37-BAE4-4C00-951C-42DA492AC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32" y="1126032"/>
            <a:ext cx="7468450" cy="53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12169" y="396875"/>
            <a:ext cx="5829300" cy="584200"/>
          </a:xfrm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學生成績模組 - 概覽</a:t>
            </a:r>
          </a:p>
        </p:txBody>
      </p:sp>
      <p:sp>
        <p:nvSpPr>
          <p:cNvPr id="3" name="矩形 2"/>
          <p:cNvSpPr/>
          <p:nvPr/>
        </p:nvSpPr>
        <p:spPr>
          <a:xfrm>
            <a:off x="876160" y="2505695"/>
            <a:ext cx="4032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HK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綱要設定是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模組</a:t>
            </a:r>
            <a:r>
              <a:rPr lang="zh-HK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運作的基礎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3238" y="488920"/>
            <a:ext cx="115212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簡介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A6D7C1A-B38E-42DF-A8DC-0020C95EC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54" y="798569"/>
            <a:ext cx="1816100" cy="60772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69211" y="1095152"/>
            <a:ext cx="1839912" cy="3744416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A63A69E-61B8-47CB-ABDC-A0AC70B9B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806" y="780745"/>
            <a:ext cx="1839421" cy="6112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60E44E86-9B87-4414-84F6-63265E470433}"/>
              </a:ext>
            </a:extLst>
          </p:cNvPr>
          <p:cNvGrpSpPr/>
          <p:nvPr/>
        </p:nvGrpSpPr>
        <p:grpSpPr>
          <a:xfrm>
            <a:off x="2101833" y="1014452"/>
            <a:ext cx="8151334" cy="5610846"/>
            <a:chOff x="2101833" y="1014452"/>
            <a:chExt cx="8151334" cy="5610846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95167770-FF1B-421E-9A37-999CF48CB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1834" y="1014452"/>
              <a:ext cx="8151333" cy="5610846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6D8013C-30F8-46C5-86A9-E7402C9A87B2}"/>
                </a:ext>
              </a:extLst>
            </p:cNvPr>
            <p:cNvSpPr/>
            <p:nvPr/>
          </p:nvSpPr>
          <p:spPr>
            <a:xfrm>
              <a:off x="2101833" y="2772150"/>
              <a:ext cx="4225075" cy="3405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25D6967-78A4-4D18-A4BC-B2FA83E7BD41}"/>
                </a:ext>
              </a:extLst>
            </p:cNvPr>
            <p:cNvSpPr/>
            <p:nvPr/>
          </p:nvSpPr>
          <p:spPr>
            <a:xfrm>
              <a:off x="2101833" y="3183665"/>
              <a:ext cx="5259549" cy="3405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0" name="矩形 2">
            <a:extLst>
              <a:ext uri="{FF2B5EF4-FFF2-40B4-BE49-F238E27FC236}">
                <a16:creationId xmlns:a16="http://schemas.microsoft.com/office/drawing/2014/main" id="{56A00E05-0CB3-45B3-AD8E-A8ECEBEC9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597" y="553503"/>
            <a:ext cx="5832475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處理學生免修或退修科目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A72AB69B-53C8-4E87-A088-45CEE29D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597" y="-89095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kumimoji="1" lang="zh-TW" altLang="en-US" kern="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退修</a:t>
            </a:r>
            <a:r>
              <a:rPr kumimoji="1" lang="en-US" altLang="zh-TW" kern="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/</a:t>
            </a:r>
            <a:r>
              <a:rPr kumimoji="1" lang="zh-TW" altLang="en-US" kern="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免修</a:t>
            </a:r>
            <a:endParaRPr kumimoji="1" lang="en-US" altLang="zh-HK" kern="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036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29DD500-8950-4188-A3D9-4EC349F8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69"/>
          <a:stretch/>
        </p:blipFill>
        <p:spPr>
          <a:xfrm>
            <a:off x="2099948" y="1084048"/>
            <a:ext cx="7812917" cy="5501478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198688" y="365546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數據輸入</a:t>
            </a:r>
            <a:r>
              <a:rPr kumimoji="1" lang="en-US" altLang="zh-TW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—</a:t>
            </a: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「表格介面」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099948" y="2604655"/>
            <a:ext cx="3294088" cy="3980871"/>
            <a:chOff x="575948" y="2604655"/>
            <a:chExt cx="3294088" cy="3980871"/>
          </a:xfrm>
        </p:grpSpPr>
        <p:sp>
          <p:nvSpPr>
            <p:cNvPr id="11" name="矩形 3"/>
            <p:cNvSpPr>
              <a:spLocks noChangeArrowheads="1"/>
            </p:cNvSpPr>
            <p:nvPr/>
          </p:nvSpPr>
          <p:spPr bwMode="auto">
            <a:xfrm>
              <a:off x="575948" y="2604655"/>
              <a:ext cx="3294088" cy="274320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2520891" y="6231351"/>
              <a:ext cx="684127" cy="354175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1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29DD500-8950-4188-A3D9-4EC349F8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69"/>
          <a:stretch/>
        </p:blipFill>
        <p:spPr>
          <a:xfrm>
            <a:off x="2099948" y="1084048"/>
            <a:ext cx="7812917" cy="5501478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198688" y="365546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數據輸入</a:t>
            </a:r>
            <a:r>
              <a:rPr kumimoji="1" lang="en-US" altLang="zh-TW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—</a:t>
            </a: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「表格介面」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099948" y="2604655"/>
            <a:ext cx="3294088" cy="3980871"/>
            <a:chOff x="575948" y="2604655"/>
            <a:chExt cx="3294088" cy="3980871"/>
          </a:xfrm>
        </p:grpSpPr>
        <p:sp>
          <p:nvSpPr>
            <p:cNvPr id="11" name="矩形 3"/>
            <p:cNvSpPr>
              <a:spLocks noChangeArrowheads="1"/>
            </p:cNvSpPr>
            <p:nvPr/>
          </p:nvSpPr>
          <p:spPr bwMode="auto">
            <a:xfrm>
              <a:off x="575948" y="2604655"/>
              <a:ext cx="3294088" cy="274320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2520891" y="6231351"/>
              <a:ext cx="684127" cy="354175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矩形 3">
            <a:extLst>
              <a:ext uri="{FF2B5EF4-FFF2-40B4-BE49-F238E27FC236}">
                <a16:creationId xmlns:a16="http://schemas.microsoft.com/office/drawing/2014/main" id="{C3821CA0-78B6-48A5-B5A4-2FD5AA464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1357791"/>
            <a:ext cx="585387" cy="3541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8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5890" y="313355"/>
            <a:ext cx="6347713" cy="659160"/>
          </a:xfrm>
        </p:spPr>
        <p:txBody>
          <a:bodyPr/>
          <a:lstStyle/>
          <a:p>
            <a:r>
              <a:rPr kumimoji="1"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數據輸入</a:t>
            </a:r>
            <a:r>
              <a:rPr kumimoji="1"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—</a:t>
            </a:r>
            <a:r>
              <a:rPr kumimoji="1"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「表格介面」</a:t>
            </a:r>
            <a:endParaRPr lang="zh-HK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198CD592-FE58-43C4-A483-F75E83AE8F0C}"/>
              </a:ext>
            </a:extLst>
          </p:cNvPr>
          <p:cNvGrpSpPr/>
          <p:nvPr/>
        </p:nvGrpSpPr>
        <p:grpSpPr>
          <a:xfrm>
            <a:off x="0" y="1376255"/>
            <a:ext cx="12192000" cy="4622726"/>
            <a:chOff x="0" y="1376255"/>
            <a:chExt cx="12192000" cy="462272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72EE9E7-705E-452C-9F5D-C15F915F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76255"/>
              <a:ext cx="12192000" cy="4622726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2E18F6-BF64-4D5D-9A6A-BCADAF7C3144}"/>
                </a:ext>
              </a:extLst>
            </p:cNvPr>
            <p:cNvSpPr/>
            <p:nvPr/>
          </p:nvSpPr>
          <p:spPr>
            <a:xfrm>
              <a:off x="106779" y="2846041"/>
              <a:ext cx="1010822" cy="3405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75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5890" y="313355"/>
            <a:ext cx="6347713" cy="659160"/>
          </a:xfrm>
        </p:spPr>
        <p:txBody>
          <a:bodyPr/>
          <a:lstStyle/>
          <a:p>
            <a:r>
              <a:rPr kumimoji="1"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數據輸入</a:t>
            </a:r>
            <a:r>
              <a:rPr kumimoji="1"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—</a:t>
            </a:r>
            <a:r>
              <a:rPr kumimoji="1"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「表格介面」</a:t>
            </a:r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79F7A27-7F68-45A2-8104-04D080D62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" y="1510468"/>
            <a:ext cx="12130200" cy="461724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F85B92-0B2D-4D1C-A05C-D3ADA26F94BB}"/>
              </a:ext>
            </a:extLst>
          </p:cNvPr>
          <p:cNvSpPr/>
          <p:nvPr/>
        </p:nvSpPr>
        <p:spPr>
          <a:xfrm>
            <a:off x="83127" y="2965542"/>
            <a:ext cx="2133599" cy="340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52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CD1AC973-2B34-4007-B394-3170D7645262}"/>
              </a:ext>
            </a:extLst>
          </p:cNvPr>
          <p:cNvGrpSpPr/>
          <p:nvPr/>
        </p:nvGrpSpPr>
        <p:grpSpPr>
          <a:xfrm>
            <a:off x="1808862" y="1114426"/>
            <a:ext cx="8294403" cy="5500111"/>
            <a:chOff x="1808862" y="1114426"/>
            <a:chExt cx="8294403" cy="5500111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DB24F2D5-978D-4CD5-AC54-8683EC0E3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8862" y="1114426"/>
              <a:ext cx="8294403" cy="5500111"/>
            </a:xfrm>
            <a:prstGeom prst="rect">
              <a:avLst/>
            </a:prstGeom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876679" y="4592637"/>
              <a:ext cx="7682955" cy="12262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b="0">
                <a:solidFill>
                  <a:schemeClr val="tx1"/>
                </a:solidFill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876680" y="2897559"/>
              <a:ext cx="7682956" cy="13788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b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05174" y="567392"/>
            <a:ext cx="7776418" cy="46166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學校可以</a:t>
            </a:r>
            <a:r>
              <a:rPr lang="zh-TW" altLang="en-US" sz="2400" dirty="0">
                <a:solidFill>
                  <a:srgbClr val="00B050"/>
                </a:solidFill>
                <a:latin typeface="+mn-ea"/>
                <a:ea typeface="+mn-ea"/>
              </a:rPr>
              <a:t>按班別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或</a:t>
            </a:r>
            <a:r>
              <a:rPr lang="zh-TW" altLang="en-US" sz="2400" dirty="0">
                <a:solidFill>
                  <a:srgbClr val="00B050"/>
                </a:solidFill>
                <a:latin typeface="+mn-ea"/>
                <a:ea typeface="+mn-ea"/>
              </a:rPr>
              <a:t>按教師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整批下載檔案，方便輸入資料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51BC4CE-1694-42AF-A157-B6CA8661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174" y="-32414"/>
            <a:ext cx="6347713" cy="659160"/>
          </a:xfrm>
        </p:spPr>
        <p:txBody>
          <a:bodyPr/>
          <a:lstStyle/>
          <a:p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數據輸入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-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匯出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/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匯入功能</a:t>
            </a:r>
            <a:endParaRPr lang="zh-HK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5174" y="567392"/>
            <a:ext cx="7776418" cy="46166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學校可以</a:t>
            </a:r>
            <a:r>
              <a:rPr lang="zh-TW" altLang="en-US" sz="2400" dirty="0">
                <a:solidFill>
                  <a:srgbClr val="00B050"/>
                </a:solidFill>
                <a:latin typeface="+mn-ea"/>
                <a:ea typeface="+mn-ea"/>
              </a:rPr>
              <a:t>按班別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或</a:t>
            </a:r>
            <a:r>
              <a:rPr lang="zh-TW" altLang="en-US" sz="2400" dirty="0">
                <a:solidFill>
                  <a:srgbClr val="00B050"/>
                </a:solidFill>
                <a:latin typeface="+mn-ea"/>
                <a:ea typeface="+mn-ea"/>
              </a:rPr>
              <a:t>按教師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整批下載檔案，方便輸入資料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51BC4CE-1694-42AF-A157-B6CA8661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174" y="-32414"/>
            <a:ext cx="6347713" cy="659160"/>
          </a:xfrm>
        </p:spPr>
        <p:txBody>
          <a:bodyPr/>
          <a:lstStyle/>
          <a:p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數據輸入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-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匯出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/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匯入功能</a:t>
            </a:r>
            <a:endParaRPr lang="zh-HK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DAE31AC-4D44-4C78-B453-0E656275AC5A}"/>
              </a:ext>
            </a:extLst>
          </p:cNvPr>
          <p:cNvGrpSpPr/>
          <p:nvPr/>
        </p:nvGrpSpPr>
        <p:grpSpPr>
          <a:xfrm>
            <a:off x="1587189" y="1081294"/>
            <a:ext cx="8927178" cy="5405055"/>
            <a:chOff x="1587189" y="1081294"/>
            <a:chExt cx="8927178" cy="5405055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12637FDA-9BEB-4424-B237-2A70D3EF6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189" y="1081294"/>
              <a:ext cx="8927178" cy="5405055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25D4CB2-7E26-4D38-9412-B9B457DD76E5}"/>
                </a:ext>
              </a:extLst>
            </p:cNvPr>
            <p:cNvSpPr/>
            <p:nvPr/>
          </p:nvSpPr>
          <p:spPr>
            <a:xfrm>
              <a:off x="7541444" y="3273066"/>
              <a:ext cx="2241401" cy="25041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55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5174" y="567392"/>
            <a:ext cx="7776418" cy="46166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學校可以</a:t>
            </a:r>
            <a:r>
              <a:rPr lang="zh-TW" altLang="en-US" sz="2400" dirty="0">
                <a:solidFill>
                  <a:srgbClr val="00B050"/>
                </a:solidFill>
                <a:latin typeface="+mn-ea"/>
                <a:ea typeface="+mn-ea"/>
              </a:rPr>
              <a:t>按班別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或</a:t>
            </a:r>
            <a:r>
              <a:rPr lang="zh-TW" altLang="en-US" sz="2400" dirty="0">
                <a:solidFill>
                  <a:srgbClr val="00B050"/>
                </a:solidFill>
                <a:latin typeface="+mn-ea"/>
                <a:ea typeface="+mn-ea"/>
              </a:rPr>
              <a:t>按教師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整批下載檔案，方便輸入資料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51BC4CE-1694-42AF-A157-B6CA8661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174" y="-32414"/>
            <a:ext cx="6347713" cy="659160"/>
          </a:xfrm>
        </p:spPr>
        <p:txBody>
          <a:bodyPr/>
          <a:lstStyle/>
          <a:p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數據輸入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-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匯出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/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匯入功能</a:t>
            </a:r>
            <a:endParaRPr lang="zh-HK" altLang="en-US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0086FF5-BA3B-4041-B4BF-C7FB7BA65583}"/>
              </a:ext>
            </a:extLst>
          </p:cNvPr>
          <p:cNvGrpSpPr/>
          <p:nvPr/>
        </p:nvGrpSpPr>
        <p:grpSpPr>
          <a:xfrm>
            <a:off x="1947555" y="1080772"/>
            <a:ext cx="8361061" cy="5472473"/>
            <a:chOff x="1947555" y="1080772"/>
            <a:chExt cx="8361061" cy="547247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6AA58F0-B043-42F1-8160-6A0C2755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555" y="1080772"/>
              <a:ext cx="8361061" cy="5472473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506F63C-3023-4ACC-A603-56D2B4BCBE3F}"/>
                </a:ext>
              </a:extLst>
            </p:cNvPr>
            <p:cNvSpPr/>
            <p:nvPr/>
          </p:nvSpPr>
          <p:spPr>
            <a:xfrm>
              <a:off x="7493855" y="3102813"/>
              <a:ext cx="2133599" cy="29567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10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225364" y="350932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數據輸入</a:t>
            </a:r>
            <a:r>
              <a:rPr kumimoji="1" lang="en-US" altLang="zh-TW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–</a:t>
            </a: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獎懲資料</a:t>
            </a:r>
            <a:r>
              <a:rPr kumimoji="1" lang="en-US" altLang="zh-TW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/</a:t>
            </a: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缺席紀綠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3" name="矩形 4">
            <a:extLst>
              <a:ext uri="{FF2B5EF4-FFF2-40B4-BE49-F238E27FC236}">
                <a16:creationId xmlns:a16="http://schemas.microsoft.com/office/drawing/2014/main" id="{4377AC0A-5F67-47C4-AF1C-1C3D1F764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205" y="4908474"/>
            <a:ext cx="3501703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可從「獎懲資料」模組和「學生出席資料」模組複製整合後的紀錄至「學生成績」模組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F2A96064-B8B2-403F-9844-949B90718DBB}"/>
              </a:ext>
            </a:extLst>
          </p:cNvPr>
          <p:cNvGrpSpPr/>
          <p:nvPr/>
        </p:nvGrpSpPr>
        <p:grpSpPr>
          <a:xfrm>
            <a:off x="602961" y="1133186"/>
            <a:ext cx="7214498" cy="4856935"/>
            <a:chOff x="602961" y="1133186"/>
            <a:chExt cx="7214498" cy="4856935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4CD0188-FA1E-4414-9DBD-7B4459E4D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961" y="1133186"/>
              <a:ext cx="7214498" cy="4856935"/>
            </a:xfrm>
            <a:prstGeom prst="rect">
              <a:avLst/>
            </a:prstGeom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B010162-AE13-4B23-ADEE-0114CE790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192" y="3302674"/>
              <a:ext cx="4517481" cy="2428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b="0">
                <a:solidFill>
                  <a:schemeClr val="tx1"/>
                </a:solidFill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E7804357-932F-4DF6-9612-53782D5FF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974" y="2570585"/>
              <a:ext cx="1474100" cy="3334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225364" y="350932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數據輸入</a:t>
            </a:r>
            <a:r>
              <a:rPr kumimoji="1" lang="en-US" altLang="zh-TW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–</a:t>
            </a: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獎懲資料</a:t>
            </a:r>
            <a:r>
              <a:rPr kumimoji="1" lang="en-US" altLang="zh-TW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/</a:t>
            </a: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缺席紀綠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D98DD5A5-EE79-4526-BEB6-AC72DDCC7BF2}"/>
              </a:ext>
            </a:extLst>
          </p:cNvPr>
          <p:cNvGrpSpPr/>
          <p:nvPr/>
        </p:nvGrpSpPr>
        <p:grpSpPr>
          <a:xfrm>
            <a:off x="170872" y="1244392"/>
            <a:ext cx="11850255" cy="3654233"/>
            <a:chOff x="170872" y="1244392"/>
            <a:chExt cx="11850255" cy="3654233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00CA88F-6FC6-4AF1-9FCF-E879BEE5C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872" y="1244392"/>
              <a:ext cx="11850255" cy="3654233"/>
            </a:xfrm>
            <a:prstGeom prst="rect">
              <a:avLst/>
            </a:prstGeom>
          </p:spPr>
        </p:pic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1DFD08DC-A793-4624-A638-3330ADA53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818" y="2391306"/>
              <a:ext cx="1089891" cy="3334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b="0">
                <a:solidFill>
                  <a:schemeClr val="tx1"/>
                </a:solidFill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F3EE012E-124A-4431-A41C-D7AADA63F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0534" y="3429000"/>
              <a:ext cx="8772847" cy="2428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b="0">
                <a:solidFill>
                  <a:schemeClr val="tx1"/>
                </a:solidFill>
              </a:endParaRPr>
            </a:p>
          </p:txBody>
        </p:sp>
      </p:grpSp>
      <p:sp>
        <p:nvSpPr>
          <p:cNvPr id="33" name="矩形 4">
            <a:extLst>
              <a:ext uri="{FF2B5EF4-FFF2-40B4-BE49-F238E27FC236}">
                <a16:creationId xmlns:a16="http://schemas.microsoft.com/office/drawing/2014/main" id="{4377AC0A-5F67-47C4-AF1C-1C3D1F764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205" y="4908474"/>
            <a:ext cx="3501703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可從「獎懲資料」模組和「學生出席資料」模組複製整合後的紀錄至「學生成績」模組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86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80429" y="85924"/>
            <a:ext cx="2299915" cy="584200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sz="3200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學期及考績</a:t>
            </a:r>
          </a:p>
        </p:txBody>
      </p:sp>
      <p:sp>
        <p:nvSpPr>
          <p:cNvPr id="53251" name="矩形 2"/>
          <p:cNvSpPr>
            <a:spLocks noChangeArrowheads="1"/>
          </p:cNvSpPr>
          <p:nvPr/>
        </p:nvSpPr>
        <p:spPr bwMode="auto">
          <a:xfrm>
            <a:off x="2080429" y="608170"/>
            <a:ext cx="6335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設定各個學期和考績的比重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2C7B1F9-6595-49EE-B860-D4DB2B956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27" y="1555424"/>
            <a:ext cx="1857181" cy="4102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456FDEC-E0E3-4627-AFA3-3D50897AD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393" y="1034772"/>
            <a:ext cx="7538178" cy="557198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D690B54-AF01-46F4-B234-1A6AC267D8B2}"/>
              </a:ext>
            </a:extLst>
          </p:cNvPr>
          <p:cNvSpPr/>
          <p:nvPr/>
        </p:nvSpPr>
        <p:spPr>
          <a:xfrm>
            <a:off x="2650836" y="1876223"/>
            <a:ext cx="3038764" cy="358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326155EC-4EDD-4D21-A0D9-8D5961981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937" y="2506700"/>
            <a:ext cx="1462390" cy="3469227"/>
          </a:xfrm>
          <a:prstGeom prst="rect">
            <a:avLst/>
          </a:prstGeom>
          <a:noFill/>
          <a:ln w="57150" algn="ctr">
            <a:solidFill>
              <a:srgbClr val="009900"/>
            </a:solidFill>
            <a:round/>
            <a:headEnd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982A719-D3D2-4D47-BDC9-160BA2EBFBD9}"/>
              </a:ext>
            </a:extLst>
          </p:cNvPr>
          <p:cNvSpPr/>
          <p:nvPr/>
        </p:nvSpPr>
        <p:spPr>
          <a:xfrm>
            <a:off x="4380344" y="5726518"/>
            <a:ext cx="2370042" cy="8802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1600" b="1" u="sng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水平的學期比重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用來計算科目的全年平均分</a:t>
            </a:r>
          </a:p>
        </p:txBody>
      </p:sp>
      <p:sp>
        <p:nvSpPr>
          <p:cNvPr id="24" name="矩形 7">
            <a:extLst>
              <a:ext uri="{FF2B5EF4-FFF2-40B4-BE49-F238E27FC236}">
                <a16:creationId xmlns:a16="http://schemas.microsoft.com/office/drawing/2014/main" id="{3A780A85-137B-4063-A044-84AA56EE8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038" y="2506700"/>
            <a:ext cx="3073655" cy="3469227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 type="triangl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F451894-8EC7-42DD-B0BE-F17EEA84A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236" y="5683429"/>
            <a:ext cx="2503635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 u="sng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水平的考績比重</a:t>
            </a:r>
            <a:endParaRPr lang="en-US" altLang="zh-TW" sz="1800" b="1" u="sng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用來計算科目的學期平均分</a:t>
            </a:r>
            <a:endParaRPr lang="en-US" altLang="zh-TW" sz="18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20C4FB26-76D1-41C9-905C-D74C914C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639" y="2043849"/>
            <a:ext cx="3501703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可從「獎懲資料」模組和「學生出席資料」模組複製整合後的紀錄至「學生成績」模組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E25DF81F-E0E4-4460-82AB-82CBC9D1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364" y="350932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數據輸入</a:t>
            </a:r>
            <a:r>
              <a:rPr kumimoji="1" lang="en-US" altLang="zh-TW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–</a:t>
            </a: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獎懲資料</a:t>
            </a:r>
            <a:r>
              <a:rPr kumimoji="1" lang="en-US" altLang="zh-TW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/</a:t>
            </a: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缺席紀綠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3FCA746D-6435-446B-8863-DE644A02054E}"/>
              </a:ext>
            </a:extLst>
          </p:cNvPr>
          <p:cNvGrpSpPr/>
          <p:nvPr/>
        </p:nvGrpSpPr>
        <p:grpSpPr>
          <a:xfrm>
            <a:off x="1000447" y="1322005"/>
            <a:ext cx="7343775" cy="4924425"/>
            <a:chOff x="1000447" y="1322005"/>
            <a:chExt cx="7343775" cy="492442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6C63FBDC-39D3-42BB-B86D-64249D325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447" y="1322005"/>
              <a:ext cx="7343775" cy="4924425"/>
            </a:xfrm>
            <a:prstGeom prst="rect">
              <a:avLst/>
            </a:prstGeom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35FE6057-AC5C-4E4B-A286-B81C733F4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928" y="3113546"/>
              <a:ext cx="4995200" cy="499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b="0">
                <a:solidFill>
                  <a:schemeClr val="tx1"/>
                </a:solidFill>
              </a:endParaRP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66BEEDF-652A-4F51-B6D2-2A85CCE28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209" y="2812615"/>
              <a:ext cx="1895057" cy="347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b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5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5D21225-60DE-42DB-937B-C710A34FA8E3}"/>
              </a:ext>
            </a:extLst>
          </p:cNvPr>
          <p:cNvGrpSpPr/>
          <p:nvPr/>
        </p:nvGrpSpPr>
        <p:grpSpPr>
          <a:xfrm>
            <a:off x="1195082" y="1186437"/>
            <a:ext cx="9801835" cy="4854143"/>
            <a:chOff x="1195082" y="1186437"/>
            <a:chExt cx="9801835" cy="485414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1483AC83-C9B5-47CC-9FA2-C9C4A28A7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5082" y="1186437"/>
              <a:ext cx="9801835" cy="4854143"/>
            </a:xfrm>
            <a:prstGeom prst="rect">
              <a:avLst/>
            </a:prstGeom>
          </p:spPr>
        </p:pic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1DFD08DC-A793-4624-A638-3330ADA53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691" y="2988036"/>
              <a:ext cx="2041236" cy="3334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b="0">
                <a:solidFill>
                  <a:schemeClr val="tx1"/>
                </a:solidFill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F3EE012E-124A-4431-A41C-D7AADA63F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327" y="4221018"/>
              <a:ext cx="6567055" cy="7389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b="0">
                <a:solidFill>
                  <a:schemeClr val="tx1"/>
                </a:solidFill>
              </a:endParaRPr>
            </a:p>
          </p:txBody>
        </p:sp>
      </p:grpSp>
      <p:sp>
        <p:nvSpPr>
          <p:cNvPr id="9" name="矩形 4">
            <a:extLst>
              <a:ext uri="{FF2B5EF4-FFF2-40B4-BE49-F238E27FC236}">
                <a16:creationId xmlns:a16="http://schemas.microsoft.com/office/drawing/2014/main" id="{20C4FB26-76D1-41C9-905C-D74C914C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639" y="2043849"/>
            <a:ext cx="3501703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可從「獎懲資料」模組和「學生出席資料」模組複製整合後的紀錄至「學生成績」模組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E25DF81F-E0E4-4460-82AB-82CBC9D1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364" y="350932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數據輸入</a:t>
            </a:r>
            <a:r>
              <a:rPr kumimoji="1" lang="en-US" altLang="zh-TW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–</a:t>
            </a: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獎懲資料</a:t>
            </a:r>
            <a:r>
              <a:rPr kumimoji="1" lang="en-US" altLang="zh-TW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/</a:t>
            </a: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缺席紀綠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842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F225808-8CCD-4C88-B258-85235AF9D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40" y="1135000"/>
            <a:ext cx="9904371" cy="5423487"/>
          </a:xfrm>
          <a:prstGeom prst="rect">
            <a:avLst/>
          </a:prstGeom>
        </p:spPr>
      </p:pic>
      <p:sp>
        <p:nvSpPr>
          <p:cNvPr id="262150" name="Rectangle 5"/>
          <p:cNvSpPr>
            <a:spLocks noChangeArrowheads="1"/>
          </p:cNvSpPr>
          <p:nvPr/>
        </p:nvSpPr>
        <p:spPr bwMode="auto">
          <a:xfrm>
            <a:off x="1044768" y="3373085"/>
            <a:ext cx="2878971" cy="4236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5D6067E4-BEB7-4723-9A8B-3088FFA32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069" y="995492"/>
            <a:ext cx="3168650" cy="145680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整合積分/等級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計算平均分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產生各類名次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180D5F4-045F-436E-9876-F2521C89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28" y="299513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數據合併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60" y="1425779"/>
            <a:ext cx="3021380" cy="2845385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學校可按科目匯出科目分數、等級及名次等資料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方便學校對成績進行分析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6EEBE51-9757-4C80-A474-4536CE6EA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33" y="1028569"/>
            <a:ext cx="7265969" cy="5829431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90D8536C-22D9-495F-89CB-D0EF66760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872" y="1303568"/>
            <a:ext cx="609656" cy="3312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E8DBFA1-24B7-4A5C-A01A-C7949B8A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2" y="286412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數據合併</a:t>
            </a:r>
            <a:r>
              <a:rPr kumimoji="1" lang="en-US" altLang="zh-TW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-</a:t>
            </a: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匯出資料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555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Text Box 20"/>
          <p:cNvSpPr txBox="1">
            <a:spLocks noChangeArrowheads="1"/>
          </p:cNvSpPr>
          <p:nvPr/>
        </p:nvSpPr>
        <p:spPr bwMode="auto">
          <a:xfrm>
            <a:off x="388089" y="1522373"/>
            <a:ext cx="32400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0000"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改動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僅顯示於列印成績表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，並不會改變系統整合後的數據資料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88090" y="3248899"/>
            <a:ext cx="32400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Pct val="90000"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用戶儲存輸入後，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不需再進行資料整合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。修改後成績會直接於「查詢」功能及成績表上更新。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F400A6A-177B-4126-9F74-9CEED369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151" y="268660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特殊改動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D50DEA77-6696-44D8-A15E-58A1B960DDA7}"/>
              </a:ext>
            </a:extLst>
          </p:cNvPr>
          <p:cNvGrpSpPr/>
          <p:nvPr/>
        </p:nvGrpSpPr>
        <p:grpSpPr>
          <a:xfrm>
            <a:off x="5227565" y="1084466"/>
            <a:ext cx="5172797" cy="5534797"/>
            <a:chOff x="5227565" y="1084466"/>
            <a:chExt cx="5172797" cy="5534797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26BD7D6-4B18-44B5-B3B5-F0F67FACA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565" y="1084466"/>
              <a:ext cx="5172797" cy="5534797"/>
            </a:xfrm>
            <a:prstGeom prst="rect">
              <a:avLst/>
            </a:prstGeom>
          </p:spPr>
        </p:pic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DC186E26-C747-4F0E-AAD2-E3DB6DEB9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0909" y="2662381"/>
              <a:ext cx="2419927" cy="37228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3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Text Box 20"/>
          <p:cNvSpPr txBox="1">
            <a:spLocks noChangeArrowheads="1"/>
          </p:cNvSpPr>
          <p:nvPr/>
        </p:nvSpPr>
        <p:spPr bwMode="auto">
          <a:xfrm>
            <a:off x="388089" y="1522373"/>
            <a:ext cx="32400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0000"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改動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僅顯示於列印成績表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，並不會改變系統整合後的數據資料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C3C9DAE9-5B9C-4D67-A804-22279A9B2594}"/>
              </a:ext>
            </a:extLst>
          </p:cNvPr>
          <p:cNvGrpSpPr/>
          <p:nvPr/>
        </p:nvGrpSpPr>
        <p:grpSpPr>
          <a:xfrm>
            <a:off x="3861670" y="1084466"/>
            <a:ext cx="7277386" cy="5660953"/>
            <a:chOff x="3861670" y="1084466"/>
            <a:chExt cx="7277386" cy="5660953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E3F9E545-83D0-4CDE-BAEB-B3F142ECB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1670" y="1084466"/>
              <a:ext cx="7277386" cy="5660953"/>
            </a:xfrm>
            <a:prstGeom prst="rect">
              <a:avLst/>
            </a:prstGeom>
          </p:spPr>
        </p:pic>
        <p:sp>
          <p:nvSpPr>
            <p:cNvPr id="265221" name="Rectangle 5"/>
            <p:cNvSpPr>
              <a:spLocks noChangeArrowheads="1"/>
            </p:cNvSpPr>
            <p:nvPr/>
          </p:nvSpPr>
          <p:spPr bwMode="auto">
            <a:xfrm>
              <a:off x="6225310" y="3722256"/>
              <a:ext cx="4876801" cy="10252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88090" y="3248899"/>
            <a:ext cx="32400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Pct val="90000"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用戶儲存輸入後，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不需再進行資料整合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。修改後成績會直接於「查詢」功能及成績表上更新。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6F400A6A-177B-4126-9F74-9CEED369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151" y="268660"/>
            <a:ext cx="7162800" cy="611187"/>
          </a:xfrm>
        </p:spPr>
        <p:txBody>
          <a:bodyPr/>
          <a:lstStyle/>
          <a:p>
            <a:pPr>
              <a:defRPr/>
            </a:pPr>
            <a:r>
              <a:rPr kumimoji="1" lang="zh-TW" altLang="en-US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特殊改動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653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E86026B5-0770-42AC-8F08-2D784A58BA75}"/>
              </a:ext>
            </a:extLst>
          </p:cNvPr>
          <p:cNvGrpSpPr/>
          <p:nvPr/>
        </p:nvGrpSpPr>
        <p:grpSpPr>
          <a:xfrm>
            <a:off x="147782" y="1371480"/>
            <a:ext cx="11693236" cy="4510636"/>
            <a:chOff x="147782" y="1371480"/>
            <a:chExt cx="11693236" cy="4510636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607B91C-359A-4E1D-AEDD-4475838D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782" y="1371480"/>
              <a:ext cx="11693236" cy="4510636"/>
            </a:xfrm>
            <a:prstGeom prst="rect">
              <a:avLst/>
            </a:prstGeom>
          </p:spPr>
        </p:pic>
        <p:sp>
          <p:nvSpPr>
            <p:cNvPr id="267269" name="矩形 3"/>
            <p:cNvSpPr>
              <a:spLocks noChangeArrowheads="1"/>
            </p:cNvSpPr>
            <p:nvPr/>
          </p:nvSpPr>
          <p:spPr bwMode="auto">
            <a:xfrm>
              <a:off x="3935414" y="3497405"/>
              <a:ext cx="2336078" cy="2284559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標題 1">
            <a:extLst>
              <a:ext uri="{FF2B5EF4-FFF2-40B4-BE49-F238E27FC236}">
                <a16:creationId xmlns:a16="http://schemas.microsoft.com/office/drawing/2014/main" id="{0281C32F-E988-498D-A6FA-6487DBA9C0F5}"/>
              </a:ext>
            </a:extLst>
          </p:cNvPr>
          <p:cNvSpPr txBox="1">
            <a:spLocks/>
          </p:cNvSpPr>
          <p:nvPr/>
        </p:nvSpPr>
        <p:spPr bwMode="auto">
          <a:xfrm>
            <a:off x="2146678" y="354626"/>
            <a:ext cx="71628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學生成績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&gt;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查詢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0281C32F-E988-498D-A6FA-6487DBA9C0F5}"/>
              </a:ext>
            </a:extLst>
          </p:cNvPr>
          <p:cNvSpPr txBox="1">
            <a:spLocks/>
          </p:cNvSpPr>
          <p:nvPr/>
        </p:nvSpPr>
        <p:spPr bwMode="auto">
          <a:xfrm>
            <a:off x="2146678" y="354626"/>
            <a:ext cx="71628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學生成績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&gt;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查詢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93262E4-21A6-436E-A13A-4C2512EC9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714"/>
            <a:ext cx="12192000" cy="49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0281C32F-E988-498D-A6FA-6487DBA9C0F5}"/>
              </a:ext>
            </a:extLst>
          </p:cNvPr>
          <p:cNvSpPr txBox="1">
            <a:spLocks/>
          </p:cNvSpPr>
          <p:nvPr/>
        </p:nvSpPr>
        <p:spPr bwMode="auto">
          <a:xfrm>
            <a:off x="2146678" y="354626"/>
            <a:ext cx="71628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學生成績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&gt;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查詢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E220803-1269-4812-B428-1F13564ADA6B}"/>
              </a:ext>
            </a:extLst>
          </p:cNvPr>
          <p:cNvGrpSpPr/>
          <p:nvPr/>
        </p:nvGrpSpPr>
        <p:grpSpPr>
          <a:xfrm>
            <a:off x="72015" y="1076036"/>
            <a:ext cx="7897812" cy="5393566"/>
            <a:chOff x="323777" y="1028630"/>
            <a:chExt cx="7427120" cy="5196336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D6435413-F94F-4584-A381-1C091553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777" y="1028630"/>
              <a:ext cx="7427120" cy="5196336"/>
            </a:xfrm>
            <a:prstGeom prst="rect">
              <a:avLst/>
            </a:prstGeom>
          </p:spPr>
        </p:pic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B176EC12-61E7-4DC2-893C-DFF805817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190" y="3528036"/>
              <a:ext cx="2869263" cy="461665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indent="0">
                <a:spcBef>
                  <a:spcPts val="1000"/>
                </a:spcBef>
                <a:buClr>
                  <a:schemeClr val="accent1"/>
                </a:buClr>
                <a:buSzPct val="80000"/>
                <a:buNone/>
              </a:pPr>
              <a:r>
                <a:rPr lang="en-US" altLang="zh-TW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iOS</a:t>
              </a:r>
              <a:r>
                <a:rPr lang="zh-TW" altLang="en-US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平板電腦的顯示</a:t>
              </a:r>
              <a:r>
                <a:rPr lang="zh-CN" altLang="en-US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 </a:t>
              </a:r>
              <a:endParaRPr lang="en-US" altLang="zh-TW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5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0281C32F-E988-498D-A6FA-6487DBA9C0F5}"/>
              </a:ext>
            </a:extLst>
          </p:cNvPr>
          <p:cNvSpPr txBox="1">
            <a:spLocks/>
          </p:cNvSpPr>
          <p:nvPr/>
        </p:nvSpPr>
        <p:spPr bwMode="auto">
          <a:xfrm>
            <a:off x="2146678" y="354626"/>
            <a:ext cx="71628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學生成績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&gt;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查詢</a:t>
            </a:r>
            <a:endParaRPr kumimoji="1" lang="zh-HK" altLang="en-US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E220803-1269-4812-B428-1F13564ADA6B}"/>
              </a:ext>
            </a:extLst>
          </p:cNvPr>
          <p:cNvGrpSpPr/>
          <p:nvPr/>
        </p:nvGrpSpPr>
        <p:grpSpPr>
          <a:xfrm>
            <a:off x="72015" y="1076036"/>
            <a:ext cx="7897812" cy="5393566"/>
            <a:chOff x="323777" y="1028630"/>
            <a:chExt cx="7427120" cy="5196336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D6435413-F94F-4584-A381-1C091553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777" y="1028630"/>
              <a:ext cx="7427120" cy="5196336"/>
            </a:xfrm>
            <a:prstGeom prst="rect">
              <a:avLst/>
            </a:prstGeom>
          </p:spPr>
        </p:pic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B176EC12-61E7-4DC2-893C-DFF805817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190" y="3528036"/>
              <a:ext cx="2869263" cy="461665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indent="0">
                <a:spcBef>
                  <a:spcPts val="1000"/>
                </a:spcBef>
                <a:buClr>
                  <a:schemeClr val="accent1"/>
                </a:buClr>
                <a:buSzPct val="80000"/>
                <a:buNone/>
              </a:pPr>
              <a:r>
                <a:rPr lang="en-US" altLang="zh-TW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iOS</a:t>
              </a:r>
              <a:r>
                <a:rPr lang="zh-TW" altLang="en-US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平板電腦的顯示</a:t>
              </a:r>
              <a:r>
                <a:rPr lang="zh-CN" altLang="en-US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 </a:t>
              </a:r>
              <a:endParaRPr lang="en-US" altLang="zh-TW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98C75D83-3D90-4382-A951-C81D7F2C5A19}"/>
              </a:ext>
            </a:extLst>
          </p:cNvPr>
          <p:cNvGrpSpPr/>
          <p:nvPr/>
        </p:nvGrpSpPr>
        <p:grpSpPr>
          <a:xfrm>
            <a:off x="2961410" y="1061026"/>
            <a:ext cx="8576750" cy="5408576"/>
            <a:chOff x="2961410" y="1061026"/>
            <a:chExt cx="8576750" cy="540857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5447F13-A5B7-4355-A049-B07E83B55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1410" y="1061026"/>
              <a:ext cx="8576750" cy="5408576"/>
            </a:xfrm>
            <a:prstGeom prst="rect">
              <a:avLst/>
            </a:prstGeom>
          </p:spPr>
        </p:pic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12A85E8F-76F7-467F-9BEE-6D0AEE4B1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8078" y="4037107"/>
              <a:ext cx="2989895" cy="461665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folHlink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folHlink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folHlink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1600">
                  <a:solidFill>
                    <a:schemeClr val="folHlink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indent="0">
                <a:spcBef>
                  <a:spcPts val="1000"/>
                </a:spcBef>
                <a:buClr>
                  <a:schemeClr val="accent1"/>
                </a:buClr>
                <a:buSzPct val="80000"/>
                <a:buNone/>
              </a:pPr>
              <a:r>
                <a:rPr lang="en-US" altLang="zh-TW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Android</a:t>
              </a:r>
              <a:r>
                <a:rPr lang="zh-TW" altLang="en-US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平板電腦顯示</a:t>
              </a:r>
              <a:endParaRPr lang="en-US" altLang="zh-TW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2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738" y="365952"/>
            <a:ext cx="2299915" cy="584200"/>
          </a:xfrm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學期及考績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A7BEFEC-FBE7-475C-AA05-A0FE1214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612" y="1050630"/>
            <a:ext cx="7557806" cy="55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2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83988" y="376205"/>
            <a:ext cx="7162800" cy="584200"/>
          </a:xfrm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kern="1200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報告</a:t>
            </a:r>
            <a:endParaRPr kumimoji="1" lang="zh-HK" altLang="en-US" sz="3200" kern="1200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69317" name="矩形 6"/>
          <p:cNvSpPr>
            <a:spLocks noChangeArrowheads="1"/>
          </p:cNvSpPr>
          <p:nvPr/>
        </p:nvSpPr>
        <p:spPr bwMode="auto">
          <a:xfrm>
            <a:off x="2102157" y="1020762"/>
            <a:ext cx="4019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學生成績表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學生歷年成績紀錄表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</a:rPr>
              <a:t>統計報告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439091F-3BA2-43C0-92FD-C84CF4D5D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74" y="2406650"/>
            <a:ext cx="10751128" cy="3869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E2828B0D-D2BF-48E9-A944-A968922D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383" y="3250301"/>
            <a:ext cx="4361981" cy="356931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D3F312C-8F0C-4C57-9365-2A4FC2D1D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383" y="1012393"/>
            <a:ext cx="4361981" cy="2267113"/>
          </a:xfrm>
          <a:prstGeom prst="rect">
            <a:avLst/>
          </a:prstGeom>
        </p:spPr>
      </p:pic>
      <p:sp>
        <p:nvSpPr>
          <p:cNvPr id="271362" name="Title 1"/>
          <p:cNvSpPr>
            <a:spLocks noGrp="1" noChangeArrowheads="1"/>
          </p:cNvSpPr>
          <p:nvPr>
            <p:ph type="title"/>
          </p:nvPr>
        </p:nvSpPr>
        <p:spPr>
          <a:xfrm>
            <a:off x="2156265" y="360516"/>
            <a:ext cx="7237117" cy="557375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學生成績表列印選項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成績表Ｍ為例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8470C88-B96A-4B5B-94C2-40FAAB0B8FCC}"/>
              </a:ext>
            </a:extLst>
          </p:cNvPr>
          <p:cNvSpPr txBox="1"/>
          <p:nvPr/>
        </p:nvSpPr>
        <p:spPr>
          <a:xfrm>
            <a:off x="1394827" y="166588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cs typeface="Arial" panose="020B0604020202020204" pitchFamily="34" charset="0"/>
              </a:rPr>
              <a:t>1.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cs typeface="Arial" panose="020B0604020202020204" pitchFamily="34" charset="0"/>
              </a:rPr>
              <a:t> 選擇列印成績表範圍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5522454-71F5-4811-86EE-3DC858DA9A70}"/>
              </a:ext>
            </a:extLst>
          </p:cNvPr>
          <p:cNvSpPr txBox="1"/>
          <p:nvPr/>
        </p:nvSpPr>
        <p:spPr>
          <a:xfrm>
            <a:off x="1394827" y="2633246"/>
            <a:ext cx="746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cs typeface="Arial" panose="020B0604020202020204" pitchFamily="34" charset="0"/>
              </a:rPr>
              <a:t>2.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cs typeface="Arial" panose="020B0604020202020204" pitchFamily="34" charset="0"/>
              </a:rPr>
              <a:t> 基本資料列印選項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62ABF77-37C4-4402-9F6C-187FF5AAC173}"/>
              </a:ext>
            </a:extLst>
          </p:cNvPr>
          <p:cNvSpPr txBox="1"/>
          <p:nvPr/>
        </p:nvSpPr>
        <p:spPr>
          <a:xfrm>
            <a:off x="1394827" y="3381594"/>
            <a:ext cx="746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cs typeface="Arial" panose="020B0604020202020204" pitchFamily="34" charset="0"/>
              </a:rPr>
              <a:t>3.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cs typeface="Arial" panose="020B0604020202020204" pitchFamily="34" charset="0"/>
              </a:rPr>
              <a:t> 成績及名次列印選項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39F0047-6DC0-486F-BC82-BADCBD86D0D0}"/>
              </a:ext>
            </a:extLst>
          </p:cNvPr>
          <p:cNvSpPr txBox="1"/>
          <p:nvPr/>
        </p:nvSpPr>
        <p:spPr>
          <a:xfrm>
            <a:off x="1394827" y="4154311"/>
            <a:ext cx="746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cs typeface="Arial" panose="020B0604020202020204" pitchFamily="34" charset="0"/>
              </a:rPr>
              <a:t>4.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cs typeface="Arial" panose="020B0604020202020204" pitchFamily="34" charset="0"/>
              </a:rPr>
              <a:t> 名次列印選項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7778B5F-F057-4AB1-9065-EE1425D2C505}"/>
              </a:ext>
            </a:extLst>
          </p:cNvPr>
          <p:cNvSpPr txBox="1"/>
          <p:nvPr/>
        </p:nvSpPr>
        <p:spPr>
          <a:xfrm>
            <a:off x="1410712" y="5396706"/>
            <a:ext cx="4204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cs typeface="Arial" panose="020B0604020202020204" pitchFamily="34" charset="0"/>
              </a:rPr>
              <a:t>5.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cs typeface="Arial" panose="020B0604020202020204" pitchFamily="34" charset="0"/>
              </a:rPr>
              <a:t> 獎懲、操行及課外活動列印選項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cs typeface="Arial" panose="020B0604020202020204" pitchFamily="34" charset="0"/>
            </a:endParaRPr>
          </a:p>
        </p:txBody>
      </p:sp>
      <p:cxnSp>
        <p:nvCxnSpPr>
          <p:cNvPr id="4" name="直線接點 3"/>
          <p:cNvCxnSpPr>
            <a:cxnSpLocks/>
          </p:cNvCxnSpPr>
          <p:nvPr/>
        </p:nvCxnSpPr>
        <p:spPr>
          <a:xfrm>
            <a:off x="1528898" y="2469430"/>
            <a:ext cx="8785534" cy="26779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cxnSpLocks/>
          </p:cNvCxnSpPr>
          <p:nvPr/>
        </p:nvCxnSpPr>
        <p:spPr>
          <a:xfrm>
            <a:off x="1528898" y="3228583"/>
            <a:ext cx="8785534" cy="37841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547704" y="4775509"/>
            <a:ext cx="8766728" cy="29454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1547704" y="3965325"/>
            <a:ext cx="8766728" cy="29454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528898" y="1362203"/>
            <a:ext cx="8766728" cy="29454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3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7F51CA-117C-405F-865E-C58F4941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265" y="360516"/>
            <a:ext cx="7237117" cy="5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學生成績表列印選項</a:t>
            </a:r>
            <a:r>
              <a:rPr lang="en-US" altLang="zh-TW" ker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ker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成績表Ｍ為例</a:t>
            </a:r>
            <a:endParaRPr lang="zh-HK" altLang="en-US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CEF59BC-9987-4074-B347-936E245D021A}"/>
              </a:ext>
            </a:extLst>
          </p:cNvPr>
          <p:cNvGrpSpPr/>
          <p:nvPr/>
        </p:nvGrpSpPr>
        <p:grpSpPr>
          <a:xfrm>
            <a:off x="845127" y="1114571"/>
            <a:ext cx="10220036" cy="5301644"/>
            <a:chOff x="845127" y="1114571"/>
            <a:chExt cx="10220036" cy="5301644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D5CF2D1-6B04-4213-99F9-C4278153E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127" y="1114571"/>
              <a:ext cx="10220036" cy="5301644"/>
            </a:xfrm>
            <a:prstGeom prst="rect">
              <a:avLst/>
            </a:prstGeom>
          </p:spPr>
        </p:pic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9B2A0C8D-9C92-4969-94CD-9815C2F0A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1" y="1487660"/>
              <a:ext cx="1173018" cy="461213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Franklin Gothic Book" panose="020B05030201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Franklin Gothic Book" panose="020B05030201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Franklin Gothic Book" panose="020B05030201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Franklin Gothic Book" panose="020B05030201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HK" altLang="en-US" sz="240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7F51CA-117C-405F-865E-C58F4941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265" y="360516"/>
            <a:ext cx="7237117" cy="5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ker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學生成績表列印選項</a:t>
            </a:r>
            <a:r>
              <a:rPr lang="en-US" altLang="zh-TW" ker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ker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成績表Ｍ為例</a:t>
            </a:r>
            <a:endParaRPr lang="zh-HK" altLang="en-US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0841CD4-94E6-44BF-B3EB-D4612BE2A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678" y="1004969"/>
            <a:ext cx="6740814" cy="54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F379818-69C1-4F02-8B56-ECA0670AC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18" y="1109559"/>
            <a:ext cx="7403705" cy="5383317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135518" y="397164"/>
            <a:ext cx="6348413" cy="62302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en-US" sz="32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升級 </a:t>
            </a:r>
            <a:r>
              <a:rPr kumimoji="1" lang="en-US" altLang="zh-TW" sz="32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– </a:t>
            </a:r>
            <a:r>
              <a:rPr kumimoji="1" lang="zh-TW" altLang="en-US" sz="32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依名次</a:t>
            </a:r>
          </a:p>
        </p:txBody>
      </p:sp>
      <p:sp>
        <p:nvSpPr>
          <p:cNvPr id="149509" name="矩形 1"/>
          <p:cNvSpPr>
            <a:spLocks noChangeArrowheads="1"/>
          </p:cNvSpPr>
          <p:nvPr/>
        </p:nvSpPr>
        <p:spPr bwMode="auto">
          <a:xfrm>
            <a:off x="4590473" y="4230860"/>
            <a:ext cx="1403927" cy="55357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2106" y="2881746"/>
            <a:ext cx="6347713" cy="2441065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4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6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738" y="365952"/>
            <a:ext cx="2299915" cy="584200"/>
          </a:xfrm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學期及考績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BD80C1C-7047-4834-B447-8AE69BACA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612" y="1067639"/>
            <a:ext cx="7421631" cy="55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5CFD0-2732-468B-9F87-273CB188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-131760"/>
            <a:ext cx="9550400" cy="762000"/>
          </a:xfrm>
        </p:spPr>
        <p:txBody>
          <a:bodyPr/>
          <a:lstStyle/>
          <a:p>
            <a:r>
              <a:rPr kumimoji="1" lang="zh-TW" altLang="en-US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dirty="0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AF2911F-4FBB-4435-B783-5656C9DD1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A9AB8098-AC64-4530-999A-C9DEDCA5F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850"/>
            <a:ext cx="11569442" cy="399135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2ABBB5D-DE6A-4CA8-981C-44CF19B0FD99}"/>
              </a:ext>
            </a:extLst>
          </p:cNvPr>
          <p:cNvSpPr/>
          <p:nvPr/>
        </p:nvSpPr>
        <p:spPr>
          <a:xfrm>
            <a:off x="1810288" y="1912187"/>
            <a:ext cx="1137992" cy="778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685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5CFD0-2732-468B-9F87-273CB188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891" y="-131760"/>
            <a:ext cx="9550400" cy="762000"/>
          </a:xfrm>
        </p:spPr>
        <p:txBody>
          <a:bodyPr/>
          <a:lstStyle/>
          <a:p>
            <a:r>
              <a:rPr kumimoji="1" lang="zh-TW" altLang="en-US" sz="32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dirty="0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AF2911F-4FBB-4435-B783-5656C9DD1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734" y="578002"/>
            <a:ext cx="6335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設定各級的科目滿分及比重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A9AB8098-AC64-4530-999A-C9DEDCA5F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850"/>
            <a:ext cx="11569442" cy="399135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2ABBB5D-DE6A-4CA8-981C-44CF19B0FD99}"/>
              </a:ext>
            </a:extLst>
          </p:cNvPr>
          <p:cNvSpPr/>
          <p:nvPr/>
        </p:nvSpPr>
        <p:spPr>
          <a:xfrm>
            <a:off x="1810288" y="1912187"/>
            <a:ext cx="1137992" cy="778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946D0E8-3597-4CEA-9507-7F5BCD5AE9B1}"/>
              </a:ext>
            </a:extLst>
          </p:cNvPr>
          <p:cNvSpPr/>
          <p:nvPr/>
        </p:nvSpPr>
        <p:spPr>
          <a:xfrm>
            <a:off x="75590" y="2540040"/>
            <a:ext cx="545168" cy="332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6090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5495</TotalTime>
  <Words>935</Words>
  <Application>Microsoft Office PowerPoint</Application>
  <PresentationFormat>寬螢幕</PresentationFormat>
  <Paragraphs>165</Paragraphs>
  <Slides>65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76" baseType="lpstr">
      <vt:lpstr>細明體</vt:lpstr>
      <vt:lpstr>微軟正黑體</vt:lpstr>
      <vt:lpstr>新細明體</vt:lpstr>
      <vt:lpstr>Arial</vt:lpstr>
      <vt:lpstr>Calibri</vt:lpstr>
      <vt:lpstr>Cooper Black</vt:lpstr>
      <vt:lpstr>Tahoma</vt:lpstr>
      <vt:lpstr>Trebuchet MS</vt:lpstr>
      <vt:lpstr>Wingdings</vt:lpstr>
      <vt:lpstr>Wingdings 3</vt:lpstr>
      <vt:lpstr>SIM</vt:lpstr>
      <vt:lpstr>學生成績模組</vt:lpstr>
      <vt:lpstr>模組簡介</vt:lpstr>
      <vt:lpstr>學生成績模組大綱</vt:lpstr>
      <vt:lpstr>學生成績模組 - 概覽</vt:lpstr>
      <vt:lpstr>學期及考績</vt:lpstr>
      <vt:lpstr>學期及考績</vt:lpstr>
      <vt:lpstr>學期及考績</vt:lpstr>
      <vt:lpstr>科目滿分及比重</vt:lpstr>
      <vt:lpstr>科目滿分及比重</vt:lpstr>
      <vt:lpstr>科目滿分及比重</vt:lpstr>
      <vt:lpstr>科目滿分及比重</vt:lpstr>
      <vt:lpstr>科目滿分及比重</vt:lpstr>
      <vt:lpstr>科目滿分及比重</vt:lpstr>
      <vt:lpstr>科目滿分及比重</vt:lpstr>
      <vt:lpstr>科目滿分及比重</vt:lpstr>
      <vt:lpstr>科目滿分及比重</vt:lpstr>
      <vt:lpstr>科目滿分及比重</vt:lpstr>
      <vt:lpstr>科目滿分及比重</vt:lpstr>
      <vt:lpstr>PowerPoint 簡報</vt:lpstr>
      <vt:lpstr>PowerPoint 簡報</vt:lpstr>
      <vt:lpstr>PowerPoint 簡報</vt:lpstr>
      <vt:lpstr>PowerPoint 簡報</vt:lpstr>
      <vt:lpstr>班級考績</vt:lpstr>
      <vt:lpstr>班級考績</vt:lpstr>
      <vt:lpstr>班級考績</vt:lpstr>
      <vt:lpstr>名次編排準則 </vt:lpstr>
      <vt:lpstr>名次編排準則 </vt:lpstr>
      <vt:lpstr>名次編排準則 </vt:lpstr>
      <vt:lpstr>個別學生不排名次 </vt:lpstr>
      <vt:lpstr>評核組別 </vt:lpstr>
      <vt:lpstr>評核組別 </vt:lpstr>
      <vt:lpstr>代碼表</vt:lpstr>
      <vt:lpstr>代碼表</vt:lpstr>
      <vt:lpstr>代碼表</vt:lpstr>
      <vt:lpstr>確定綱要</vt:lpstr>
      <vt:lpstr>設定現行學期</vt:lpstr>
      <vt:lpstr>設定現行學期</vt:lpstr>
      <vt:lpstr>PowerPoint 簡報</vt:lpstr>
      <vt:lpstr>PowerPoint 簡報</vt:lpstr>
      <vt:lpstr>PowerPoint 簡報</vt:lpstr>
      <vt:lpstr>數據輸入—「表格介面」</vt:lpstr>
      <vt:lpstr>數據輸入—「表格介面」</vt:lpstr>
      <vt:lpstr>數據輸入—「表格介面」</vt:lpstr>
      <vt:lpstr>數據輸入—「表格介面」</vt:lpstr>
      <vt:lpstr>數據輸入-匯出/匯入功能</vt:lpstr>
      <vt:lpstr>數據輸入-匯出/匯入功能</vt:lpstr>
      <vt:lpstr>數據輸入-匯出/匯入功能</vt:lpstr>
      <vt:lpstr>數據輸入–獎懲資料/缺席紀綠</vt:lpstr>
      <vt:lpstr>數據輸入–獎懲資料/缺席紀綠</vt:lpstr>
      <vt:lpstr>數據輸入–獎懲資料/缺席紀綠</vt:lpstr>
      <vt:lpstr>數據輸入–獎懲資料/缺席紀綠</vt:lpstr>
      <vt:lpstr>數據合併</vt:lpstr>
      <vt:lpstr>數據合併-匯出資料</vt:lpstr>
      <vt:lpstr>特殊改動</vt:lpstr>
      <vt:lpstr>特殊改動</vt:lpstr>
      <vt:lpstr>PowerPoint 簡報</vt:lpstr>
      <vt:lpstr>PowerPoint 簡報</vt:lpstr>
      <vt:lpstr>PowerPoint 簡報</vt:lpstr>
      <vt:lpstr>PowerPoint 簡報</vt:lpstr>
      <vt:lpstr>報告</vt:lpstr>
      <vt:lpstr>學生成績表列印選項—成績表Ｍ為例</vt:lpstr>
      <vt:lpstr>PowerPoint 簡報</vt:lpstr>
      <vt:lpstr>PowerPoint 簡報</vt:lpstr>
      <vt:lpstr>升級 – 依名次</vt:lpstr>
      <vt:lpstr>完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User</cp:lastModifiedBy>
  <cp:revision>242</cp:revision>
  <dcterms:created xsi:type="dcterms:W3CDTF">2024-02-09T02:36:06Z</dcterms:created>
  <dcterms:modified xsi:type="dcterms:W3CDTF">2024-05-10T09:14:39Z</dcterms:modified>
</cp:coreProperties>
</file>